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306" r:id="rId3"/>
    <p:sldId id="263" r:id="rId4"/>
    <p:sldId id="279" r:id="rId5"/>
    <p:sldId id="258" r:id="rId6"/>
    <p:sldId id="260" r:id="rId7"/>
    <p:sldId id="265" r:id="rId8"/>
    <p:sldId id="276" r:id="rId9"/>
    <p:sldId id="295" r:id="rId10"/>
    <p:sldId id="298" r:id="rId11"/>
    <p:sldId id="297" r:id="rId12"/>
    <p:sldId id="281" r:id="rId13"/>
    <p:sldId id="266" r:id="rId14"/>
    <p:sldId id="280" r:id="rId15"/>
    <p:sldId id="291" r:id="rId16"/>
    <p:sldId id="286" r:id="rId17"/>
    <p:sldId id="289" r:id="rId18"/>
    <p:sldId id="288" r:id="rId19"/>
    <p:sldId id="300" r:id="rId20"/>
    <p:sldId id="287" r:id="rId21"/>
    <p:sldId id="283" r:id="rId22"/>
    <p:sldId id="285" r:id="rId23"/>
    <p:sldId id="296" r:id="rId24"/>
    <p:sldId id="284" r:id="rId25"/>
    <p:sldId id="293" r:id="rId26"/>
    <p:sldId id="282" r:id="rId27"/>
    <p:sldId id="294" r:id="rId28"/>
    <p:sldId id="262" r:id="rId29"/>
    <p:sldId id="292" r:id="rId30"/>
    <p:sldId id="275" r:id="rId31"/>
    <p:sldId id="301" r:id="rId32"/>
    <p:sldId id="302" r:id="rId33"/>
    <p:sldId id="267" r:id="rId34"/>
    <p:sldId id="290" r:id="rId35"/>
    <p:sldId id="272" r:id="rId36"/>
    <p:sldId id="261" r:id="rId37"/>
    <p:sldId id="259" r:id="rId38"/>
    <p:sldId id="304" r:id="rId39"/>
    <p:sldId id="303" r:id="rId40"/>
    <p:sldId id="305" r:id="rId41"/>
    <p:sldId id="270" r:id="rId42"/>
    <p:sldId id="269" r:id="rId43"/>
  </p:sldIdLst>
  <p:sldSz cx="9144000" cy="6858000" type="screen4x3"/>
  <p:notesSz cx="6858000" cy="9144000"/>
  <p:embeddedFontLst>
    <p:embeddedFont>
      <p:font typeface="Tahoma" panose="020B0604030504040204" pitchFamily="34" charset="0"/>
      <p:regular r:id="rId44"/>
      <p:bold r:id="rId45"/>
    </p:embeddedFont>
    <p:embeddedFont>
      <p:font typeface="Matilda" panose="020B0604020202020204" charset="0"/>
      <p:regular r:id="rId4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76"/>
    <a:srgbClr val="990033"/>
    <a:srgbClr val="3C6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10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014624667376326"/>
          <c:y val="8.3436242126943144E-2"/>
          <c:w val="0.54301885560473784"/>
          <c:h val="0.558982406513236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вопрос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1 вопрос</c:v>
                </c:pt>
                <c:pt idx="1">
                  <c:v>2 вопрос</c:v>
                </c:pt>
                <c:pt idx="2">
                  <c:v>6 вопрос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1 вопрос</c:v>
                </c:pt>
                <c:pt idx="1">
                  <c:v>2 вопрос</c:v>
                </c:pt>
                <c:pt idx="2">
                  <c:v>6 вопрос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 вопрос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1 вопрос</c:v>
                </c:pt>
                <c:pt idx="1">
                  <c:v>2 вопрос</c:v>
                </c:pt>
                <c:pt idx="2">
                  <c:v>6 вопрос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1">
                  <c:v>0.75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1 вопрос</c:v>
                </c:pt>
                <c:pt idx="1">
                  <c:v>2 вопрос</c:v>
                </c:pt>
                <c:pt idx="2">
                  <c:v>6 вопрос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6 вопрос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1 вопрос</c:v>
                </c:pt>
                <c:pt idx="1">
                  <c:v>2 вопрос</c:v>
                </c:pt>
                <c:pt idx="2">
                  <c:v>6 вопрос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2" formatCode="0%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081520"/>
        <c:axId val="204079840"/>
      </c:barChart>
      <c:catAx>
        <c:axId val="20408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4079840"/>
        <c:crosses val="autoZero"/>
        <c:auto val="1"/>
        <c:lblAlgn val="ctr"/>
        <c:lblOffset val="100"/>
        <c:noMultiLvlLbl val="0"/>
      </c:catAx>
      <c:valAx>
        <c:axId val="2040798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4081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7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6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18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1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1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53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9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5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7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60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8E58C-E7A6-41B0-9596-47478E2A3A1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F1E4-8445-454E-87F7-4EF11F4AB4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4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anketa-dlya-roditeley" TargetMode="External"/><Relationship Id="rId7" Type="http://schemas.openxmlformats.org/officeDocument/2006/relationships/hyperlink" Target="https://yandex.ru/video/preview/?filmId" TargetMode="External"/><Relationship Id="rId2" Type="http://schemas.openxmlformats.org/officeDocument/2006/relationships/hyperlink" Target="https://infourok.ru/vhodnaya-diagnostika-dlya-pervoklassnikov-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&#1072;&#1076;&#1072;&#1087;&#1090;&#1072;&#1094;&#1080;&#1103;" TargetMode="External"/><Relationship Id="rId5" Type="http://schemas.openxmlformats.org/officeDocument/2006/relationships/hyperlink" Target="https://nsportal.ru/nachalnaya-shkola/materialy-dlya-roditelei/2018/03/27/vash-rebenok-pervoklassnik-novye-obyazannosti" TargetMode="External"/><Relationship Id="rId4" Type="http://schemas.openxmlformats.org/officeDocument/2006/relationships/hyperlink" Target="https://infourok.ru/prezentaciya-roditelskogo-sobraniya-v-klasse-vash-rebenok-pervoklassnik-novie-obyazannosti-pervie-trudnost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andia.ru/text/category/1_klas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249585">
            <a:off x="2409330" y="1542532"/>
            <a:ext cx="5468641" cy="1718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normalizeH="0" baseline="0" noProof="0" dirty="0" smtClean="0">
                <a:ln w="11430"/>
                <a:gradFill>
                  <a:gsLst>
                    <a:gs pos="33000">
                      <a:srgbClr val="002060"/>
                    </a:gs>
                    <a:gs pos="50000">
                      <a:schemeClr val="accent6">
                        <a:lumMod val="75000"/>
                      </a:schemeClr>
                    </a:gs>
                    <a:gs pos="67000">
                      <a:srgbClr val="00206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Родительское собрание    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normalizeH="0" baseline="0" noProof="0" dirty="0" smtClean="0">
                <a:ln w="11430"/>
                <a:gradFill>
                  <a:gsLst>
                    <a:gs pos="33000">
                      <a:srgbClr val="002060"/>
                    </a:gs>
                    <a:gs pos="50000">
                      <a:schemeClr val="accent6">
                        <a:lumMod val="75000"/>
                      </a:schemeClr>
                    </a:gs>
                    <a:gs pos="67000">
                      <a:srgbClr val="002060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       в 1 классе</a:t>
            </a: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33000">
                    <a:srgbClr val="002060"/>
                  </a:gs>
                  <a:gs pos="50000">
                    <a:schemeClr val="accent6">
                      <a:lumMod val="75000"/>
                    </a:schemeClr>
                  </a:gs>
                  <a:gs pos="67000">
                    <a:srgbClr val="00206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61048"/>
            <a:ext cx="4614749" cy="1656183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>
              <a:spcBef>
                <a:spcPts val="0"/>
              </a:spcBef>
            </a:pPr>
            <a:r>
              <a:rPr lang="ru-RU" sz="24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Качуровская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Елена Васильевна</a:t>
            </a:r>
          </a:p>
          <a:p>
            <a:pPr>
              <a:spcBef>
                <a:spcPts val="0"/>
              </a:spcBef>
            </a:pPr>
            <a:endParaRPr lang="ru-RU" sz="2000" b="1" i="1" dirty="0" smtClean="0">
              <a:solidFill>
                <a:srgbClr val="00277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5749225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ОКТЯБРЬ – 2020г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9612" y="116632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МБОУ </a:t>
            </a:r>
            <a:r>
              <a:rPr lang="ru-RU" sz="2800" dirty="0" err="1" smtClean="0">
                <a:solidFill>
                  <a:srgbClr val="FF0000"/>
                </a:solidFill>
              </a:rPr>
              <a:t>Новосельская</a:t>
            </a:r>
            <a:r>
              <a:rPr lang="ru-RU" sz="2800" dirty="0" smtClean="0">
                <a:solidFill>
                  <a:srgbClr val="FF0000"/>
                </a:solidFill>
              </a:rPr>
              <a:t> ООШ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b="1" dirty="0" smtClean="0"/>
              <a:t>1. Охотно </a:t>
            </a:r>
            <a:r>
              <a:rPr lang="ru-RU" b="1" dirty="0"/>
              <a:t>ли идёт ребёнок в школу</a:t>
            </a:r>
            <a:r>
              <a:rPr lang="ru-RU" b="1" dirty="0" smtClean="0"/>
              <a:t>?                   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АНКЕТА №2</a:t>
            </a:r>
            <a:endParaRPr lang="ru-RU" dirty="0"/>
          </a:p>
          <a:p>
            <a:r>
              <a:rPr lang="ru-RU" dirty="0"/>
              <a:t>    -неохотно</a:t>
            </a:r>
          </a:p>
          <a:p>
            <a:r>
              <a:rPr lang="ru-RU" dirty="0"/>
              <a:t>     -без особой охоты </a:t>
            </a:r>
          </a:p>
          <a:p>
            <a:r>
              <a:rPr lang="ru-RU" dirty="0"/>
              <a:t>     -охотно, с </a:t>
            </a:r>
            <a:r>
              <a:rPr lang="ru-RU" dirty="0" smtClean="0"/>
              <a:t>радостью – </a:t>
            </a:r>
            <a:r>
              <a:rPr lang="ru-RU" b="1" dirty="0" smtClean="0">
                <a:solidFill>
                  <a:srgbClr val="FF0000"/>
                </a:solidFill>
              </a:rPr>
              <a:t>100%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-затрудняюсь ответить</a:t>
            </a:r>
          </a:p>
          <a:p>
            <a:r>
              <a:rPr lang="ru-RU" b="1" dirty="0"/>
              <a:t>2. Вполне ли приспособился к школьному режиму? Принимает как должное новый распорядок?</a:t>
            </a:r>
            <a:endParaRPr lang="ru-RU" dirty="0"/>
          </a:p>
          <a:p>
            <a:r>
              <a:rPr lang="ru-RU" dirty="0"/>
              <a:t>-пока нет </a:t>
            </a:r>
          </a:p>
          <a:p>
            <a:r>
              <a:rPr lang="ru-RU" dirty="0"/>
              <a:t>-не совсем </a:t>
            </a:r>
          </a:p>
          <a:p>
            <a:r>
              <a:rPr lang="ru-RU" dirty="0"/>
              <a:t>-в основном, </a:t>
            </a:r>
            <a:r>
              <a:rPr lang="ru-RU" dirty="0" smtClean="0"/>
              <a:t>да – </a:t>
            </a:r>
            <a:r>
              <a:rPr lang="ru-RU" b="1" dirty="0" smtClean="0">
                <a:solidFill>
                  <a:srgbClr val="FF0000"/>
                </a:solidFill>
              </a:rPr>
              <a:t>100%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-затрудняюсь ответить</a:t>
            </a:r>
          </a:p>
          <a:p>
            <a:r>
              <a:rPr lang="ru-RU" dirty="0"/>
              <a:t>3</a:t>
            </a:r>
            <a:r>
              <a:rPr lang="ru-RU" b="1" dirty="0"/>
              <a:t>. Переживает ли свои учебные успехи и неуспехи?</a:t>
            </a:r>
            <a:endParaRPr lang="ru-RU" dirty="0"/>
          </a:p>
          <a:p>
            <a:r>
              <a:rPr lang="ru-RU" dirty="0"/>
              <a:t>      -скорее нет, чем </a:t>
            </a:r>
            <a:r>
              <a:rPr lang="ru-RU" dirty="0" smtClean="0"/>
              <a:t>да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-не вполне</a:t>
            </a:r>
          </a:p>
          <a:p>
            <a:r>
              <a:rPr lang="ru-RU" dirty="0"/>
              <a:t>      -в основном да </a:t>
            </a:r>
            <a:r>
              <a:rPr lang="ru-RU" dirty="0" smtClean="0"/>
              <a:t> - </a:t>
            </a:r>
            <a:r>
              <a:rPr lang="ru-RU" b="1" dirty="0" smtClean="0">
                <a:solidFill>
                  <a:srgbClr val="FF0000"/>
                </a:solidFill>
              </a:rPr>
              <a:t>75%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-затрудняюсь ответить</a:t>
            </a:r>
          </a:p>
          <a:p>
            <a:r>
              <a:rPr lang="ru-RU" b="1" dirty="0"/>
              <a:t>4.Часто ли ребёнок делится с Вами школьными впечатлениями?</a:t>
            </a:r>
            <a:endParaRPr lang="ru-RU" dirty="0"/>
          </a:p>
          <a:p>
            <a:r>
              <a:rPr lang="ru-RU" dirty="0"/>
              <a:t>     -</a:t>
            </a:r>
            <a:r>
              <a:rPr lang="ru-RU" dirty="0" smtClean="0"/>
              <a:t>иногда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-довольно </a:t>
            </a:r>
            <a:r>
              <a:rPr lang="ru-RU" dirty="0" smtClean="0"/>
              <a:t>часто – </a:t>
            </a:r>
            <a:r>
              <a:rPr lang="ru-RU" b="1" dirty="0" smtClean="0">
                <a:solidFill>
                  <a:srgbClr val="FF0000"/>
                </a:solidFill>
              </a:rPr>
              <a:t>75%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-затрудняюсь ответить</a:t>
            </a:r>
          </a:p>
          <a:p>
            <a:r>
              <a:rPr lang="ru-RU" b="1" dirty="0"/>
              <a:t>5.Каков преобладающий эмоциональный характер этих впечатлений?</a:t>
            </a:r>
            <a:endParaRPr lang="ru-RU" dirty="0"/>
          </a:p>
          <a:p>
            <a:r>
              <a:rPr lang="ru-RU" dirty="0"/>
              <a:t>       -в основном отрицательные впечатления</a:t>
            </a:r>
          </a:p>
          <a:p>
            <a:r>
              <a:rPr lang="ru-RU" dirty="0"/>
              <a:t>      -положительных и отрицательных примерно поровну </a:t>
            </a:r>
          </a:p>
          <a:p>
            <a:r>
              <a:rPr lang="ru-RU" dirty="0"/>
              <a:t>      -в основном положительные </a:t>
            </a:r>
            <a:r>
              <a:rPr lang="ru-RU" dirty="0" smtClean="0"/>
              <a:t>впечатления – </a:t>
            </a:r>
            <a:r>
              <a:rPr lang="ru-RU" b="1" dirty="0" smtClean="0">
                <a:solidFill>
                  <a:srgbClr val="FF0000"/>
                </a:solidFill>
              </a:rPr>
              <a:t>100%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6. Сколько времени в среднем тратит ребёнок на выполнение домашних заданий?</a:t>
            </a:r>
            <a:r>
              <a:rPr lang="ru-RU" dirty="0"/>
              <a:t> (Укажите конкретную цифру</a:t>
            </a:r>
            <a:r>
              <a:rPr lang="ru-RU" dirty="0" smtClean="0"/>
              <a:t>) – </a:t>
            </a:r>
            <a:r>
              <a:rPr lang="ru-RU" b="1" dirty="0" smtClean="0">
                <a:solidFill>
                  <a:srgbClr val="FF0000"/>
                </a:solidFill>
              </a:rPr>
              <a:t>ОТ 30 МИНУТ ДО  1 ЧАСА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6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/>
              <a:t>7.Нуждается ли ваш ребёнок в Вашей помощи при выполнении домашних заданий?</a:t>
            </a:r>
            <a:endParaRPr lang="ru-RU" dirty="0"/>
          </a:p>
          <a:p>
            <a:r>
              <a:rPr lang="ru-RU" dirty="0"/>
              <a:t>       -довольно </a:t>
            </a:r>
            <a:r>
              <a:rPr lang="ru-RU" dirty="0" smtClean="0"/>
              <a:t>часто – </a:t>
            </a:r>
            <a:r>
              <a:rPr lang="ru-RU" b="1" dirty="0" smtClean="0">
                <a:solidFill>
                  <a:srgbClr val="FF0000"/>
                </a:solidFill>
              </a:rPr>
              <a:t>50%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</a:t>
            </a:r>
            <a:r>
              <a:rPr lang="ru-RU" dirty="0" smtClean="0"/>
              <a:t>иногда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-не нуждается в </a:t>
            </a:r>
            <a:r>
              <a:rPr lang="ru-RU" dirty="0" smtClean="0"/>
              <a:t>помощи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- затрудняюсь ответить</a:t>
            </a:r>
          </a:p>
          <a:p>
            <a:r>
              <a:rPr lang="ru-RU" b="1" dirty="0"/>
              <a:t>8. Как ребёнок преодолевает трудности в работе?</a:t>
            </a:r>
            <a:endParaRPr lang="ru-RU" dirty="0"/>
          </a:p>
          <a:p>
            <a:r>
              <a:rPr lang="ru-RU" dirty="0"/>
              <a:t>       -перед трудностями сразу </a:t>
            </a:r>
            <a:r>
              <a:rPr lang="ru-RU" dirty="0" smtClean="0"/>
              <a:t>пасует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-обращается за </a:t>
            </a:r>
            <a:r>
              <a:rPr lang="ru-RU" dirty="0" smtClean="0"/>
              <a:t>помощью – </a:t>
            </a:r>
            <a:r>
              <a:rPr lang="ru-RU" b="1" dirty="0" smtClean="0">
                <a:solidFill>
                  <a:srgbClr val="FF0000"/>
                </a:solidFill>
              </a:rPr>
              <a:t>75% 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-старается преодолевать сам, но может отступить </a:t>
            </a:r>
          </a:p>
          <a:p>
            <a:r>
              <a:rPr lang="ru-RU" dirty="0"/>
              <a:t>       -настойчив в преодолении трудностей</a:t>
            </a:r>
          </a:p>
          <a:p>
            <a:r>
              <a:rPr lang="ru-RU" dirty="0"/>
              <a:t>        -затрудняюсь ответить</a:t>
            </a:r>
          </a:p>
          <a:p>
            <a:r>
              <a:rPr lang="ru-RU" b="1" dirty="0"/>
              <a:t>9.Способен ли ребёнок сам проверить свою работу, найти и исправить ошибки? </a:t>
            </a:r>
            <a:endParaRPr lang="ru-RU" dirty="0"/>
          </a:p>
          <a:p>
            <a:r>
              <a:rPr lang="ru-RU" dirty="0"/>
              <a:t>       -сам этого сделать не </a:t>
            </a:r>
            <a:r>
              <a:rPr lang="ru-RU" dirty="0" smtClean="0"/>
              <a:t>может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-иногда </a:t>
            </a:r>
            <a:r>
              <a:rPr lang="ru-RU" dirty="0" smtClean="0"/>
              <a:t>может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-может, если его побудить к этому</a:t>
            </a:r>
          </a:p>
          <a:p>
            <a:r>
              <a:rPr lang="ru-RU" dirty="0"/>
              <a:t>      -как правило, </a:t>
            </a:r>
            <a:r>
              <a:rPr lang="ru-RU" dirty="0" smtClean="0"/>
              <a:t>может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-затрудняюсь </a:t>
            </a:r>
            <a:r>
              <a:rPr lang="ru-RU" dirty="0" smtClean="0"/>
              <a:t>ответить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/>
              <a:t>10. Часто ли ребёнок жалуется на товарищей по классу, обижается на них?</a:t>
            </a:r>
            <a:endParaRPr lang="ru-RU" dirty="0"/>
          </a:p>
          <a:p>
            <a:r>
              <a:rPr lang="ru-RU" dirty="0"/>
              <a:t>         -довольно </a:t>
            </a:r>
            <a:r>
              <a:rPr lang="ru-RU" dirty="0" smtClean="0"/>
              <a:t>часто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 -бывает, но </a:t>
            </a:r>
            <a:r>
              <a:rPr lang="ru-RU" dirty="0" smtClean="0"/>
              <a:t>редко </a:t>
            </a:r>
            <a:r>
              <a:rPr lang="ru-RU" b="1" dirty="0" smtClean="0">
                <a:solidFill>
                  <a:srgbClr val="FF0000"/>
                </a:solidFill>
              </a:rPr>
              <a:t>– 50%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-такого практически не </a:t>
            </a:r>
            <a:r>
              <a:rPr lang="ru-RU" dirty="0" smtClean="0"/>
              <a:t>бывает – </a:t>
            </a:r>
            <a:r>
              <a:rPr lang="ru-RU" b="1" dirty="0" smtClean="0">
                <a:solidFill>
                  <a:srgbClr val="FF0000"/>
                </a:solidFill>
              </a:rPr>
              <a:t>25%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-затрудняюсь ответить</a:t>
            </a:r>
          </a:p>
          <a:p>
            <a:r>
              <a:rPr lang="ru-RU" b="1" dirty="0"/>
              <a:t>11. Справляется ли ребёнок с учебной нагрузкой без перенапряжения?</a:t>
            </a:r>
            <a:endParaRPr lang="ru-RU" dirty="0"/>
          </a:p>
          <a:p>
            <a:r>
              <a:rPr lang="ru-RU" dirty="0"/>
              <a:t>       -нет</a:t>
            </a:r>
          </a:p>
          <a:p>
            <a:r>
              <a:rPr lang="ru-RU" dirty="0"/>
              <a:t>       -скорее нет, чем да</a:t>
            </a:r>
          </a:p>
          <a:p>
            <a:r>
              <a:rPr lang="ru-RU" dirty="0"/>
              <a:t>        -скорее да, чем </a:t>
            </a:r>
            <a:r>
              <a:rPr lang="ru-RU" dirty="0" smtClean="0"/>
              <a:t>нет – </a:t>
            </a:r>
            <a:r>
              <a:rPr lang="ru-RU" b="1" dirty="0" smtClean="0">
                <a:solidFill>
                  <a:srgbClr val="FF0000"/>
                </a:solidFill>
              </a:rPr>
              <a:t>100%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/>
              <a:t>        -затрудняюсь ответить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Дети: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836712"/>
            <a:ext cx="8136904" cy="432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 smtClean="0"/>
              <a:t>Анкета для первоклассников по определению нагрузки.</a:t>
            </a:r>
          </a:p>
          <a:p>
            <a:pPr fontAlgn="base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1.  Нравится тебе учиться в школе?</a:t>
            </a:r>
          </a:p>
          <a:p>
            <a:pPr fontAlgn="base"/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  Что больше всего нравится в школе?</a:t>
            </a:r>
          </a:p>
          <a:p>
            <a:pPr fontAlgn="base"/>
            <a:r>
              <a:rPr lang="ru-RU" sz="2000" dirty="0" smtClean="0"/>
              <a:t>3</a:t>
            </a:r>
            <a:r>
              <a:rPr lang="ru-RU" sz="2000" dirty="0"/>
              <a:t>.  Какой из уроков ты полюбил</a:t>
            </a:r>
            <a:r>
              <a:rPr lang="ru-RU" sz="2000" dirty="0" smtClean="0"/>
              <a:t>? </a:t>
            </a:r>
          </a:p>
          <a:p>
            <a:pPr fontAlgn="base"/>
            <a:r>
              <a:rPr lang="ru-RU" sz="2000" b="1" dirty="0" smtClean="0">
                <a:solidFill>
                  <a:srgbClr val="FF0000"/>
                </a:solidFill>
              </a:rPr>
              <a:t>(письмо – 75%, азбука – 50%,окруж. мир – 50%, математика – 50%, физкультура – 75%)</a:t>
            </a:r>
            <a:endParaRPr lang="ru-RU" sz="2000" b="1" dirty="0">
              <a:solidFill>
                <a:srgbClr val="FF0000"/>
              </a:solidFill>
            </a:endParaRPr>
          </a:p>
          <a:p>
            <a:pPr fontAlgn="base"/>
            <a:r>
              <a:rPr lang="ru-RU" sz="2000" dirty="0"/>
              <a:t>4.Какой из уроков тебе пока не нравится</a:t>
            </a:r>
            <a:r>
              <a:rPr lang="ru-RU" sz="2000" dirty="0" smtClean="0"/>
              <a:t>?</a:t>
            </a:r>
          </a:p>
          <a:p>
            <a:pPr fontAlgn="base"/>
            <a:r>
              <a:rPr lang="ru-RU" sz="2000" b="1" dirty="0" smtClean="0">
                <a:solidFill>
                  <a:srgbClr val="FF0000"/>
                </a:solidFill>
              </a:rPr>
              <a:t>(</a:t>
            </a:r>
            <a:r>
              <a:rPr lang="ru-RU" sz="2000" b="1" dirty="0" err="1" smtClean="0">
                <a:solidFill>
                  <a:srgbClr val="FF0000"/>
                </a:solidFill>
              </a:rPr>
              <a:t>окр.мир</a:t>
            </a:r>
            <a:r>
              <a:rPr lang="ru-RU" sz="2000" b="1" dirty="0" smtClean="0">
                <a:solidFill>
                  <a:srgbClr val="FF0000"/>
                </a:solidFill>
              </a:rPr>
              <a:t> – </a:t>
            </a:r>
            <a:r>
              <a:rPr lang="ru-RU" sz="2000" b="1" dirty="0" smtClean="0">
                <a:solidFill>
                  <a:srgbClr val="FF0000"/>
                </a:solidFill>
              </a:rPr>
              <a:t>25%, </a:t>
            </a:r>
            <a:r>
              <a:rPr lang="ru-RU" sz="2000" b="1" dirty="0" err="1" smtClean="0">
                <a:solidFill>
                  <a:srgbClr val="FF0000"/>
                </a:solidFill>
              </a:rPr>
              <a:t>математ</a:t>
            </a:r>
            <a:r>
              <a:rPr lang="ru-RU" sz="2000" b="1" dirty="0" smtClean="0">
                <a:solidFill>
                  <a:srgbClr val="FF0000"/>
                </a:solidFill>
              </a:rPr>
              <a:t>.- 25%, музыка – </a:t>
            </a:r>
            <a:r>
              <a:rPr lang="ru-RU" sz="2000" b="1" dirty="0" smtClean="0">
                <a:solidFill>
                  <a:srgbClr val="FF0000"/>
                </a:solidFill>
              </a:rPr>
              <a:t>25%)</a:t>
            </a:r>
            <a:endParaRPr lang="ru-RU" sz="2000" b="1" dirty="0">
              <a:solidFill>
                <a:srgbClr val="FF0000"/>
              </a:solidFill>
            </a:endParaRPr>
          </a:p>
          <a:p>
            <a:pPr fontAlgn="base"/>
            <a:r>
              <a:rPr lang="ru-RU" sz="2000" dirty="0"/>
              <a:t>5. На каком уроке тебе труднее всего</a:t>
            </a:r>
            <a:r>
              <a:rPr lang="ru-RU" sz="2000" dirty="0" smtClean="0"/>
              <a:t>?</a:t>
            </a:r>
          </a:p>
          <a:p>
            <a:pPr fontAlgn="base"/>
            <a:r>
              <a:rPr lang="ru-RU" sz="2000" b="1" dirty="0" smtClean="0">
                <a:solidFill>
                  <a:srgbClr val="FF0000"/>
                </a:solidFill>
              </a:rPr>
              <a:t>(письмо – 50%)</a:t>
            </a:r>
            <a:endParaRPr lang="ru-RU" sz="2000" b="1" dirty="0">
              <a:solidFill>
                <a:srgbClr val="FF0000"/>
              </a:solidFill>
            </a:endParaRPr>
          </a:p>
          <a:p>
            <a:pPr fontAlgn="base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6.Как ты себя чувствуешь после уроков?</a:t>
            </a:r>
          </a:p>
          <a:p>
            <a:pPr fontAlgn="base"/>
            <a:r>
              <a:rPr lang="ru-RU" sz="2000" dirty="0" smtClean="0"/>
              <a:t>7</a:t>
            </a:r>
            <a:r>
              <a:rPr lang="ru-RU" sz="2000" dirty="0"/>
              <a:t>.  </a:t>
            </a:r>
            <a:r>
              <a:rPr lang="ru-RU" sz="2000" dirty="0" smtClean="0"/>
              <a:t>Какое </a:t>
            </a:r>
            <a:r>
              <a:rPr lang="ru-RU" sz="2000" dirty="0"/>
              <a:t>занятие после уроков нравится больше всего</a:t>
            </a:r>
            <a:r>
              <a:rPr lang="ru-RU" sz="2000" dirty="0" smtClean="0"/>
              <a:t>?</a:t>
            </a:r>
          </a:p>
          <a:p>
            <a:pPr fontAlgn="base"/>
            <a:r>
              <a:rPr lang="ru-RU" sz="2000" b="1" dirty="0" smtClean="0">
                <a:solidFill>
                  <a:srgbClr val="FF0000"/>
                </a:solidFill>
              </a:rPr>
              <a:t>(рисовать, кушать, читать, гулять)</a:t>
            </a:r>
            <a:endParaRPr lang="ru-RU" sz="2000" b="1" dirty="0">
              <a:solidFill>
                <a:srgbClr val="FF0000"/>
              </a:solidFill>
            </a:endParaRPr>
          </a:p>
          <a:p>
            <a:pPr fontAlgn="base"/>
            <a:r>
              <a:rPr lang="ru-RU" sz="2000" dirty="0"/>
              <a:t>8. Что хотел бы изменить? </a:t>
            </a:r>
            <a:r>
              <a:rPr lang="ru-RU" sz="2000" b="1" dirty="0" smtClean="0">
                <a:solidFill>
                  <a:srgbClr val="FF0000"/>
                </a:solidFill>
              </a:rPr>
              <a:t>(ничего, классную доску сделать больше, урок письма изменить, род. собрания проводить чаще)</a:t>
            </a:r>
          </a:p>
          <a:p>
            <a:pPr fontAlgn="base"/>
            <a:endParaRPr lang="ru-RU" sz="2000" b="1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65301295"/>
              </p:ext>
            </p:extLst>
          </p:nvPr>
        </p:nvGraphicFramePr>
        <p:xfrm>
          <a:off x="467544" y="5085184"/>
          <a:ext cx="820891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11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3"/>
    </mc:Choice>
    <mc:Fallback xmlns="">
      <p:transition spd="slow" advTm="415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249585">
            <a:off x="2397393" y="1308523"/>
            <a:ext cx="5638761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33000">
                    <a:srgbClr val="002060"/>
                  </a:gs>
                  <a:gs pos="50000">
                    <a:schemeClr val="accent6">
                      <a:lumMod val="75000"/>
                    </a:schemeClr>
                  </a:gs>
                  <a:gs pos="67000">
                    <a:srgbClr val="00206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620688"/>
            <a:ext cx="6919005" cy="4896543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r>
              <a:rPr lang="ru-RU" altLang="ru-RU" sz="2000" dirty="0" smtClean="0"/>
              <a:t>.</a:t>
            </a:r>
            <a:endParaRPr lang="ru-RU" altLang="ru-RU" sz="2000" dirty="0"/>
          </a:p>
          <a:p>
            <a:pPr>
              <a:spcBef>
                <a:spcPts val="0"/>
              </a:spcBef>
            </a:pPr>
            <a:endParaRPr lang="ru-RU" sz="2000" b="1" i="1" dirty="0" smtClean="0">
              <a:solidFill>
                <a:srgbClr val="00277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594928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ОКТЯБРЬ – 2020г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1412777"/>
            <a:ext cx="46805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  <a:p>
            <a:pPr algn="r"/>
            <a:r>
              <a:rPr lang="ru-RU" altLang="ru-RU" sz="4800" b="1" dirty="0" smtClean="0">
                <a:solidFill>
                  <a:srgbClr val="00B050"/>
                </a:solidFill>
              </a:rPr>
              <a:t>4. </a:t>
            </a:r>
            <a:r>
              <a:rPr lang="ru-RU" altLang="ru-RU" sz="4800" b="1" dirty="0">
                <a:solidFill>
                  <a:srgbClr val="00B050"/>
                </a:solidFill>
              </a:rPr>
              <a:t>Мероприятия </a:t>
            </a:r>
            <a:r>
              <a:rPr lang="ru-RU" altLang="ru-RU" sz="4800" b="1" dirty="0" smtClean="0">
                <a:solidFill>
                  <a:srgbClr val="00B050"/>
                </a:solidFill>
              </a:rPr>
              <a:t>             </a:t>
            </a:r>
            <a:r>
              <a:rPr lang="ru-RU" altLang="ru-RU" sz="4800" b="1" dirty="0">
                <a:solidFill>
                  <a:srgbClr val="00B050"/>
                </a:solidFill>
              </a:rPr>
              <a:t> </a:t>
            </a:r>
            <a:r>
              <a:rPr lang="ru-RU" altLang="ru-RU" sz="4800" b="1" dirty="0" smtClean="0">
                <a:solidFill>
                  <a:srgbClr val="00B050"/>
                </a:solidFill>
              </a:rPr>
              <a:t>        за </a:t>
            </a:r>
            <a:r>
              <a:rPr lang="ru-RU" altLang="ru-RU" sz="4800" b="1" dirty="0">
                <a:solidFill>
                  <a:srgbClr val="00B050"/>
                </a:solidFill>
              </a:rPr>
              <a:t>1 </a:t>
            </a:r>
            <a:r>
              <a:rPr lang="ru-RU" altLang="ru-RU" sz="4800" b="1" dirty="0" smtClean="0">
                <a:solidFill>
                  <a:srgbClr val="00B050"/>
                </a:solidFill>
              </a:rPr>
              <a:t>четверть</a:t>
            </a:r>
            <a:endParaRPr lang="ru-RU" alt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2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Что такое терроризм?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492234" cy="26191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3933322"/>
            <a:ext cx="3491880" cy="2618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0" y="3866145"/>
            <a:ext cx="3540274" cy="2655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48" y="1124745"/>
            <a:ext cx="3509004" cy="263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76168"/>
            <a:ext cx="3250704" cy="24380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976168"/>
            <a:ext cx="3295499" cy="2471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8" y="811064"/>
            <a:ext cx="3707904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922823"/>
            <a:ext cx="3515732" cy="26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Пдд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500958" cy="262571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6" y="1124744"/>
            <a:ext cx="3500958" cy="2625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0" y="4077072"/>
            <a:ext cx="2747797" cy="2060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153" y="4499229"/>
            <a:ext cx="2225132" cy="16688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/>
          <a:stretch/>
        </p:blipFill>
        <p:spPr>
          <a:xfrm>
            <a:off x="3485998" y="4818116"/>
            <a:ext cx="2748068" cy="13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Проект «Моя малая Родина!»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31" y="1124744"/>
            <a:ext cx="3492235" cy="26191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3" y="1070871"/>
            <a:ext cx="3635896" cy="272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9" y="3851666"/>
            <a:ext cx="3521377" cy="26410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37" y="3900410"/>
            <a:ext cx="3456385" cy="259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Проект «Математика в числах и цифрах»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1028" name="Picture 4" descr="C:\Users\Наталья\Desktop\20201015_125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Наталья\Desktop\20201014_123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талья\Desktop\20201014_123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4" y="3717033"/>
            <a:ext cx="3265516" cy="244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ья\Desktop\20201014_123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77754"/>
            <a:ext cx="3749611" cy="281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Наталья\Desktop\20201014_1239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2175"/>
            <a:ext cx="3668444" cy="275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7860"/>
            <a:ext cx="8496944" cy="6372708"/>
          </a:xfrm>
        </p:spPr>
      </p:pic>
    </p:spTree>
    <p:extLst>
      <p:ext uri="{BB962C8B-B14F-4D97-AF65-F5344CB8AC3E}">
        <p14:creationId xmlns:p14="http://schemas.microsoft.com/office/powerpoint/2010/main" val="26944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Дистанционная олимпиада «Старт»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6" y="1124744"/>
            <a:ext cx="1783058" cy="252013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55485"/>
            <a:ext cx="1739557" cy="2458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36" y="1177983"/>
            <a:ext cx="1783058" cy="2520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95" y="3851126"/>
            <a:ext cx="1849064" cy="2614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81" y="3851126"/>
            <a:ext cx="1800200" cy="2545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50" y="3851126"/>
            <a:ext cx="1799687" cy="25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2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Конкурс по сказкам Андерсена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9658" y="1456424"/>
            <a:ext cx="2688299" cy="20162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868773"/>
            <a:ext cx="3528392" cy="2646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3868773"/>
            <a:ext cx="3528391" cy="2646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3714" y="1552010"/>
            <a:ext cx="2579057" cy="19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                              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День учителя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" y="249497"/>
            <a:ext cx="8471148" cy="66085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8" y="3701713"/>
            <a:ext cx="4351560" cy="28999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3"/>
          <a:stretch/>
        </p:blipFill>
        <p:spPr>
          <a:xfrm>
            <a:off x="971600" y="249496"/>
            <a:ext cx="2088232" cy="3260547"/>
          </a:xfrm>
          <a:prstGeom prst="rect">
            <a:avLst/>
          </a:prstGeom>
        </p:spPr>
      </p:pic>
      <p:pic>
        <p:nvPicPr>
          <p:cNvPr id="14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88" y="2894696"/>
            <a:ext cx="2471282" cy="3706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91880" y="256832"/>
            <a:ext cx="49425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ДЕНЬ УЧИТЕЛЯ!!!</a:t>
            </a:r>
            <a:endParaRPr lang="ru-RU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/>
          <a:stretch/>
        </p:blipFill>
        <p:spPr>
          <a:xfrm>
            <a:off x="689938" y="565260"/>
            <a:ext cx="3816424" cy="2949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4" t="12600"/>
          <a:stretch/>
        </p:blipFill>
        <p:spPr>
          <a:xfrm>
            <a:off x="1907704" y="3653261"/>
            <a:ext cx="1683733" cy="3014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417" y="867415"/>
            <a:ext cx="286206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Школьный тур олимпиады по математике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9" y="1268760"/>
            <a:ext cx="4068299" cy="305122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40" y="3356992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i="1" dirty="0" smtClean="0">
                <a:solidFill>
                  <a:srgbClr val="92D050"/>
                </a:solidFill>
              </a:rPr>
              <a:t/>
            </a:r>
            <a:br>
              <a:rPr lang="en-US" sz="2800" i="1" dirty="0" smtClean="0">
                <a:solidFill>
                  <a:srgbClr val="92D050"/>
                </a:solidFill>
              </a:rPr>
            </a:br>
            <a:r>
              <a:rPr lang="ru-RU" sz="2800" b="1" i="1" dirty="0" smtClean="0">
                <a:solidFill>
                  <a:srgbClr val="00B050"/>
                </a:solidFill>
              </a:rPr>
              <a:t>Итоги </a:t>
            </a:r>
            <a:r>
              <a:rPr lang="ru-RU" sz="2800" b="1" i="1" dirty="0">
                <a:solidFill>
                  <a:srgbClr val="00B050"/>
                </a:solidFill>
              </a:rPr>
              <a:t>школьного тура олимпиады </a:t>
            </a:r>
            <a:r>
              <a:rPr lang="ru-RU" sz="2800" b="1" i="1" dirty="0" smtClean="0">
                <a:solidFill>
                  <a:srgbClr val="00B050"/>
                </a:solidFill>
              </a:rPr>
              <a:t> </a:t>
            </a:r>
            <a:r>
              <a:rPr lang="ru-RU" sz="2800" b="1" i="1" dirty="0">
                <a:solidFill>
                  <a:srgbClr val="00B050"/>
                </a:solidFill>
              </a:rPr>
              <a:t>по </a:t>
            </a:r>
            <a:r>
              <a:rPr lang="ru-RU" sz="2800" b="1" i="1" dirty="0" smtClean="0">
                <a:solidFill>
                  <a:srgbClr val="00B050"/>
                </a:solidFill>
              </a:rPr>
              <a:t>математике</a:t>
            </a:r>
            <a:r>
              <a:rPr lang="ru-RU" sz="2800" i="1" dirty="0" smtClean="0">
                <a:solidFill>
                  <a:srgbClr val="00B050"/>
                </a:solidFill>
              </a:rPr>
              <a:t/>
            </a:r>
            <a:br>
              <a:rPr lang="ru-RU" sz="2800" i="1" dirty="0" smtClean="0">
                <a:solidFill>
                  <a:srgbClr val="00B050"/>
                </a:solidFill>
              </a:rPr>
            </a:br>
            <a:r>
              <a:rPr lang="en-US" sz="2800" i="1" dirty="0" smtClean="0">
                <a:solidFill>
                  <a:srgbClr val="92D050"/>
                </a:solidFill>
              </a:rPr>
              <a:t/>
            </a:r>
            <a:br>
              <a:rPr lang="en-US" sz="2800" i="1" dirty="0" smtClean="0">
                <a:solidFill>
                  <a:srgbClr val="92D050"/>
                </a:solidFill>
              </a:rPr>
            </a:br>
            <a:r>
              <a:rPr lang="ru-RU" sz="2200" b="1" i="1" dirty="0" smtClean="0">
                <a:solidFill>
                  <a:srgbClr val="FF0000"/>
                </a:solidFill>
              </a:rPr>
              <a:t>1</a:t>
            </a:r>
            <a:r>
              <a:rPr lang="ru-RU" sz="2200" b="1" i="1" dirty="0" smtClean="0"/>
              <a:t> </a:t>
            </a:r>
            <a:r>
              <a:rPr lang="ru-RU" sz="2200" b="1" i="1" dirty="0"/>
              <a:t>место</a:t>
            </a:r>
            <a:r>
              <a:rPr lang="ru-RU" sz="2200" b="1" dirty="0"/>
              <a:t> – </a:t>
            </a:r>
            <a:r>
              <a:rPr lang="ru-RU" sz="2200" b="1" dirty="0">
                <a:solidFill>
                  <a:srgbClr val="FF0000"/>
                </a:solidFill>
              </a:rPr>
              <a:t>100% - 75</a:t>
            </a:r>
            <a:r>
              <a:rPr lang="ru-RU" sz="2200" b="1" dirty="0" smtClean="0">
                <a:solidFill>
                  <a:srgbClr val="FF0000"/>
                </a:solidFill>
              </a:rPr>
              <a:t>%</a:t>
            </a:r>
            <a:r>
              <a:rPr lang="en-US" sz="2200" b="1" dirty="0" smtClean="0">
                <a:solidFill>
                  <a:srgbClr val="FF0000"/>
                </a:solidFill>
              </a:rPr>
              <a:t>   </a:t>
            </a: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</a:rPr>
              <a:t>                                          </a:t>
            </a:r>
            <a:r>
              <a:rPr lang="ru-RU" sz="2200" b="1" i="1" dirty="0" smtClean="0">
                <a:solidFill>
                  <a:srgbClr val="FF0000"/>
                </a:solidFill>
              </a:rPr>
              <a:t>2</a:t>
            </a:r>
            <a:r>
              <a:rPr lang="en-US" sz="2200" b="1" i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smtClean="0"/>
              <a:t>место</a:t>
            </a:r>
            <a:r>
              <a:rPr lang="ru-RU" sz="2200" b="1" dirty="0" smtClean="0"/>
              <a:t> </a:t>
            </a:r>
            <a:r>
              <a:rPr lang="ru-RU" sz="2200" b="1" dirty="0"/>
              <a:t>– </a:t>
            </a:r>
            <a:r>
              <a:rPr lang="ru-RU" sz="2200" b="1" dirty="0">
                <a:solidFill>
                  <a:srgbClr val="FF0000"/>
                </a:solidFill>
              </a:rPr>
              <a:t>74% - 65% </a:t>
            </a:r>
            <a:r>
              <a:rPr lang="en-US" sz="2200" b="1" dirty="0" smtClean="0">
                <a:solidFill>
                  <a:srgbClr val="FF0000"/>
                </a:solidFill>
              </a:rPr>
              <a:t>  </a:t>
            </a: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                                                                                  </a:t>
            </a:r>
            <a:r>
              <a:rPr lang="en-US" sz="2200" b="1" dirty="0" smtClean="0">
                <a:solidFill>
                  <a:srgbClr val="FF0000"/>
                </a:solidFill>
              </a:rPr>
              <a:t> 3</a:t>
            </a:r>
            <a:r>
              <a:rPr lang="ru-RU" sz="2200" b="1" i="1" dirty="0" smtClean="0"/>
              <a:t> </a:t>
            </a:r>
            <a:r>
              <a:rPr lang="ru-RU" sz="2200" b="1" i="1" dirty="0"/>
              <a:t>место</a:t>
            </a:r>
            <a:r>
              <a:rPr lang="ru-RU" sz="2200" b="1" dirty="0"/>
              <a:t> – </a:t>
            </a:r>
            <a:r>
              <a:rPr lang="ru-RU" sz="2200" b="1" dirty="0">
                <a:solidFill>
                  <a:srgbClr val="FF0000"/>
                </a:solidFill>
              </a:rPr>
              <a:t>64% - 60% </a:t>
            </a:r>
            <a:r>
              <a:rPr lang="ru-RU" sz="2200" b="1" dirty="0"/>
              <a:t/>
            </a:r>
            <a:br>
              <a:rPr lang="ru-RU" sz="2200" b="1" dirty="0"/>
            </a:br>
            <a:endParaRPr lang="ru-RU" sz="2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00B050"/>
                </a:solidFill>
              </a:rPr>
              <a:t>Арсений –  75%  - </a:t>
            </a:r>
            <a:r>
              <a:rPr lang="ru-RU" b="1" dirty="0" smtClean="0">
                <a:solidFill>
                  <a:srgbClr val="FF0000"/>
                </a:solidFill>
              </a:rPr>
              <a:t>1</a:t>
            </a:r>
            <a:r>
              <a:rPr lang="ru-RU" b="1" dirty="0" smtClean="0">
                <a:solidFill>
                  <a:srgbClr val="00B050"/>
                </a:solidFill>
              </a:rPr>
              <a:t> место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(12 баллов)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Ксения –    60%  - </a:t>
            </a:r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ru-RU" b="1" dirty="0" smtClean="0">
                <a:solidFill>
                  <a:srgbClr val="00B050"/>
                </a:solidFill>
              </a:rPr>
              <a:t> место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(9,5 баллов)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Снежана – 50% - участник 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(8  баллов)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София -      50% - участник -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(8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баллов)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Школьный тур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олимпиады</a:t>
            </a:r>
            <a:b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по </a:t>
            </a:r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окружающему миру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2" y="1412776"/>
            <a:ext cx="3072144" cy="230410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4916"/>
            <a:ext cx="3131840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48632"/>
            <a:ext cx="3024336" cy="2268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23526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i="1" dirty="0" smtClean="0">
                <a:solidFill>
                  <a:srgbClr val="00B050"/>
                </a:solidFill>
              </a:rPr>
              <a:t/>
            </a:r>
            <a:br>
              <a:rPr lang="ru-RU" sz="2700" b="1" i="1" dirty="0" smtClean="0">
                <a:solidFill>
                  <a:srgbClr val="00B050"/>
                </a:solidFill>
              </a:rPr>
            </a:br>
            <a:r>
              <a:rPr lang="ru-RU" sz="2700" b="1" i="1" dirty="0" smtClean="0">
                <a:solidFill>
                  <a:srgbClr val="00B050"/>
                </a:solidFill>
              </a:rPr>
              <a:t>Итоги </a:t>
            </a:r>
            <a:r>
              <a:rPr lang="ru-RU" sz="2700" b="1" i="1" dirty="0">
                <a:solidFill>
                  <a:srgbClr val="00B050"/>
                </a:solidFill>
              </a:rPr>
              <a:t>школьного тура </a:t>
            </a:r>
            <a:r>
              <a:rPr lang="ru-RU" sz="2700" b="1" i="1" dirty="0" smtClean="0">
                <a:solidFill>
                  <a:srgbClr val="00B050"/>
                </a:solidFill>
              </a:rPr>
              <a:t>олимпиады  по</a:t>
            </a:r>
            <a:r>
              <a:rPr lang="en-US" sz="2700" b="1" i="1" dirty="0" smtClean="0">
                <a:solidFill>
                  <a:srgbClr val="00B050"/>
                </a:solidFill>
              </a:rPr>
              <a:t> </a:t>
            </a:r>
            <a:r>
              <a:rPr lang="ru-RU" sz="2700" b="1" i="1" dirty="0" smtClean="0">
                <a:solidFill>
                  <a:srgbClr val="00B050"/>
                </a:solidFill>
              </a:rPr>
              <a:t>окружающему миру</a:t>
            </a:r>
            <a:r>
              <a:rPr lang="ru-RU" sz="3200" b="1" i="1" dirty="0" smtClean="0">
                <a:solidFill>
                  <a:srgbClr val="00B050"/>
                </a:solidFill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</a:rPr>
            </a:br>
            <a:r>
              <a:rPr lang="ru-RU" sz="3200" b="1" i="1" dirty="0" smtClean="0">
                <a:solidFill>
                  <a:srgbClr val="00B050"/>
                </a:solidFill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</a:rPr>
            </a:br>
            <a:r>
              <a:rPr lang="ru-RU" sz="2200" b="1" i="1" dirty="0" smtClean="0">
                <a:solidFill>
                  <a:srgbClr val="FF0000"/>
                </a:solidFill>
              </a:rPr>
              <a:t>1</a:t>
            </a:r>
            <a:r>
              <a:rPr lang="ru-RU" sz="2200" b="1" i="1" dirty="0" smtClean="0"/>
              <a:t> </a:t>
            </a:r>
            <a:r>
              <a:rPr lang="ru-RU" sz="2200" b="1" i="1" dirty="0"/>
              <a:t>место</a:t>
            </a:r>
            <a:r>
              <a:rPr lang="ru-RU" sz="2200" b="1" dirty="0"/>
              <a:t> – </a:t>
            </a:r>
            <a:r>
              <a:rPr lang="ru-RU" sz="2200" b="1" dirty="0">
                <a:solidFill>
                  <a:srgbClr val="FF0000"/>
                </a:solidFill>
              </a:rPr>
              <a:t>100% - 75%</a:t>
            </a:r>
            <a:r>
              <a:rPr lang="en-US" sz="2200" b="1" dirty="0">
                <a:solidFill>
                  <a:srgbClr val="FF0000"/>
                </a:solidFill>
              </a:rPr>
              <a:t>   </a:t>
            </a: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ru-RU" sz="2200" b="1" i="1" dirty="0">
                <a:solidFill>
                  <a:srgbClr val="FF0000"/>
                </a:solidFill>
              </a:rPr>
              <a:t>2</a:t>
            </a:r>
            <a:r>
              <a:rPr lang="en-US" sz="2200" b="1" i="1" dirty="0">
                <a:solidFill>
                  <a:srgbClr val="FF0000"/>
                </a:solidFill>
              </a:rPr>
              <a:t> </a:t>
            </a:r>
            <a:r>
              <a:rPr lang="ru-RU" sz="2200" b="1" i="1" dirty="0"/>
              <a:t>место</a:t>
            </a:r>
            <a:r>
              <a:rPr lang="ru-RU" sz="2200" b="1" dirty="0"/>
              <a:t> – </a:t>
            </a:r>
            <a:r>
              <a:rPr lang="ru-RU" sz="2200" b="1" dirty="0">
                <a:solidFill>
                  <a:srgbClr val="FF0000"/>
                </a:solidFill>
              </a:rPr>
              <a:t>74% - 65% </a:t>
            </a:r>
            <a:r>
              <a:rPr lang="en-US" sz="2200" b="1" dirty="0">
                <a:solidFill>
                  <a:srgbClr val="FF0000"/>
                </a:solidFill>
              </a:rPr>
              <a:t>  </a:t>
            </a: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</a:rPr>
              <a:t>                                                                                    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3</a:t>
            </a:r>
            <a:r>
              <a:rPr lang="ru-RU" sz="2200" b="1" i="1" dirty="0"/>
              <a:t> место</a:t>
            </a:r>
            <a:r>
              <a:rPr lang="ru-RU" sz="2200" b="1" dirty="0"/>
              <a:t> – </a:t>
            </a:r>
            <a:r>
              <a:rPr lang="ru-RU" sz="2200" b="1" dirty="0">
                <a:solidFill>
                  <a:srgbClr val="FF0000"/>
                </a:solidFill>
              </a:rPr>
              <a:t>64% - 60% </a:t>
            </a:r>
            <a:r>
              <a:rPr lang="ru-RU" sz="2200" b="1" dirty="0"/>
              <a:t/>
            </a:r>
            <a:br>
              <a:rPr lang="ru-RU" sz="2200" b="1" dirty="0"/>
            </a:br>
            <a:endParaRPr lang="ru-RU" sz="2200" b="1" i="1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564904"/>
            <a:ext cx="8075240" cy="3561259"/>
          </a:xfrm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Арсений –  </a:t>
            </a:r>
            <a:r>
              <a:rPr lang="ru-RU" b="1" dirty="0" smtClean="0">
                <a:solidFill>
                  <a:srgbClr val="00B050"/>
                </a:solidFill>
              </a:rPr>
              <a:t>85</a:t>
            </a:r>
            <a:r>
              <a:rPr lang="ru-RU" b="1" dirty="0">
                <a:solidFill>
                  <a:srgbClr val="00B050"/>
                </a:solidFill>
              </a:rPr>
              <a:t>%  - </a:t>
            </a:r>
            <a:r>
              <a:rPr lang="ru-RU" b="1" dirty="0">
                <a:solidFill>
                  <a:srgbClr val="FF0000"/>
                </a:solidFill>
              </a:rPr>
              <a:t>1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место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(12 баллов)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Ксения –    </a:t>
            </a:r>
            <a:r>
              <a:rPr lang="ru-RU" b="1" dirty="0" smtClean="0">
                <a:solidFill>
                  <a:srgbClr val="00B050"/>
                </a:solidFill>
              </a:rPr>
              <a:t>64%  </a:t>
            </a:r>
            <a:r>
              <a:rPr lang="ru-RU" b="1" dirty="0">
                <a:solidFill>
                  <a:srgbClr val="00B050"/>
                </a:solidFill>
              </a:rPr>
              <a:t>- </a:t>
            </a:r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место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(9 баллов)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Снежана – 64%  - </a:t>
            </a:r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место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(9 баллов)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rgbClr val="00B050"/>
                </a:solidFill>
              </a:rPr>
              <a:t>София </a:t>
            </a:r>
            <a:r>
              <a:rPr lang="ru-RU" b="1" dirty="0">
                <a:solidFill>
                  <a:srgbClr val="00B050"/>
                </a:solidFill>
              </a:rPr>
              <a:t>-      </a:t>
            </a:r>
            <a:r>
              <a:rPr lang="ru-RU" b="1" dirty="0" smtClean="0">
                <a:solidFill>
                  <a:srgbClr val="00B050"/>
                </a:solidFill>
              </a:rPr>
              <a:t>85% </a:t>
            </a:r>
            <a:r>
              <a:rPr lang="ru-RU" b="1" dirty="0">
                <a:solidFill>
                  <a:srgbClr val="00B050"/>
                </a:solidFill>
              </a:rPr>
              <a:t>- </a:t>
            </a:r>
            <a:r>
              <a:rPr lang="ru-RU" b="1" dirty="0">
                <a:solidFill>
                  <a:srgbClr val="FF0000"/>
                </a:solidFill>
              </a:rPr>
              <a:t>1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место  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(12 баллов)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Экскурский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 в ДК п. Великий Октябрь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2340107" cy="17550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76400"/>
            <a:ext cx="2370010" cy="17775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1225157"/>
            <a:ext cx="2484276" cy="1863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2651787" cy="1988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31" y="3699030"/>
            <a:ext cx="2795802" cy="2096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10" y="3717032"/>
            <a:ext cx="2771800" cy="20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7" y="274638"/>
            <a:ext cx="2149949" cy="161246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7" y="406726"/>
            <a:ext cx="2088232" cy="15661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35" y="320926"/>
            <a:ext cx="1931268" cy="14484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1" y="4423593"/>
            <a:ext cx="2542211" cy="19066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7" y="4480818"/>
            <a:ext cx="2470829" cy="18531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15" y="2288261"/>
            <a:ext cx="2304256" cy="1728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1272"/>
            <a:ext cx="2231740" cy="16738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36" y="2349452"/>
            <a:ext cx="2339752" cy="1754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99" y="4423593"/>
            <a:ext cx="2540656" cy="19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3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rgbClr val="00B050"/>
                </a:solidFill>
              </a:rPr>
              <a:t>ПОВЕСТКА СОБРАНИЯ: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Педагогическая </a:t>
            </a:r>
            <a:r>
              <a:rPr lang="ru-RU" dirty="0"/>
              <a:t>диагностика готовности учащихся 1 </a:t>
            </a:r>
            <a:r>
              <a:rPr lang="ru-RU" dirty="0" smtClean="0"/>
              <a:t>класса.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altLang="ru-RU" dirty="0" smtClean="0"/>
              <a:t>Знания умения и навыки по </a:t>
            </a:r>
            <a:r>
              <a:rPr lang="ru-RU" altLang="ru-RU" dirty="0" smtClean="0"/>
              <a:t>предметам, приобретенные за сентябрь-октябрь</a:t>
            </a:r>
            <a:endParaRPr lang="ru-RU" altLang="ru-RU" dirty="0" smtClean="0"/>
          </a:p>
          <a:p>
            <a:pPr marL="0" indent="0">
              <a:buNone/>
            </a:pPr>
            <a:r>
              <a:rPr lang="ru-RU" altLang="ru-RU" dirty="0" smtClean="0"/>
              <a:t>3.  Итоги анкетирования детей и родителей.</a:t>
            </a:r>
            <a:endParaRPr lang="ru-RU" altLang="ru-RU" dirty="0"/>
          </a:p>
          <a:p>
            <a:pPr marL="0" indent="0">
              <a:buNone/>
            </a:pPr>
            <a:r>
              <a:rPr lang="ru-RU" altLang="ru-RU" dirty="0" smtClean="0"/>
              <a:t>4.  Мероприятия </a:t>
            </a:r>
            <a:r>
              <a:rPr lang="ru-RU" altLang="ru-RU" dirty="0"/>
              <a:t>за </a:t>
            </a:r>
            <a:r>
              <a:rPr lang="ru-RU" altLang="ru-RU" dirty="0" smtClean="0"/>
              <a:t>1 четверть.</a:t>
            </a:r>
            <a:endParaRPr lang="ru-RU" altLang="ru-RU" dirty="0"/>
          </a:p>
          <a:p>
            <a:pPr marL="514350" indent="-514350">
              <a:buAutoNum type="arabicPeriod" startAt="5"/>
            </a:pPr>
            <a:r>
              <a:rPr lang="ru-RU" altLang="ru-RU" dirty="0" smtClean="0"/>
              <a:t>Мероприятия во 2 четверти.</a:t>
            </a:r>
          </a:p>
          <a:p>
            <a:pPr marL="0" indent="0">
              <a:buNone/>
            </a:pPr>
            <a:r>
              <a:rPr lang="ru-RU" altLang="ru-RU" dirty="0" smtClean="0"/>
              <a:t>6.  Родительский университет                           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«Ваш ребенок – первоклассник!»</a:t>
            </a:r>
          </a:p>
          <a:p>
            <a:pPr marL="0" indent="0">
              <a:buNone/>
            </a:pPr>
            <a:r>
              <a:rPr lang="ru-RU" altLang="ru-RU" dirty="0" smtClean="0"/>
              <a:t>7.  Разное</a:t>
            </a:r>
            <a:r>
              <a:rPr lang="ru-RU" altLang="ru-RU" dirty="0"/>
              <a:t>.</a:t>
            </a:r>
          </a:p>
          <a:p>
            <a:pPr marL="0" indent="0">
              <a:buNone/>
            </a:pPr>
            <a:endParaRPr lang="ru-RU" alt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84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"/>
    </mc:Choice>
    <mc:Fallback xmlns="">
      <p:transition spd="slow" advTm="228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Знакомство с библиотекой п. Сосновка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80" y="1411638"/>
            <a:ext cx="2881836" cy="216137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12" y="1384635"/>
            <a:ext cx="2917839" cy="2188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82566"/>
            <a:ext cx="2764536" cy="2073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1200" y="4094412"/>
            <a:ext cx="2496275" cy="18722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82566"/>
            <a:ext cx="2794533" cy="20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Знакомство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со школьной  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библиотекой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4588291" cy="343046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261703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46" y="3048719"/>
            <a:ext cx="4454503" cy="33304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3250704" cy="4350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t="27619" r="-16980" b="4254"/>
          <a:stretch/>
        </p:blipFill>
        <p:spPr>
          <a:xfrm>
            <a:off x="1649735" y="328861"/>
            <a:ext cx="292226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594928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ОКТЯБРЬ – 2020г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2132856"/>
            <a:ext cx="4169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600" b="1" dirty="0" smtClean="0">
                <a:solidFill>
                  <a:srgbClr val="00B050"/>
                </a:solidFill>
              </a:rPr>
              <a:t>5.   Мероприятия                           во </a:t>
            </a:r>
            <a:r>
              <a:rPr lang="ru-RU" altLang="ru-RU" sz="3600" b="1" dirty="0">
                <a:solidFill>
                  <a:srgbClr val="00B050"/>
                </a:solidFill>
              </a:rPr>
              <a:t>2 </a:t>
            </a:r>
            <a:r>
              <a:rPr lang="ru-RU" altLang="ru-RU" sz="3600" b="1" dirty="0" smtClean="0">
                <a:solidFill>
                  <a:srgbClr val="00B050"/>
                </a:solidFill>
              </a:rPr>
              <a:t>четверти</a:t>
            </a:r>
            <a:endParaRPr lang="ru-RU" altLang="ru-R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620688"/>
            <a:ext cx="8136904" cy="583264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День МАТЕРИ.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/>
              <a:t>Экскурсия в школьную библиотеку </a:t>
            </a:r>
          </a:p>
          <a:p>
            <a:pPr marL="514350" indent="-514350">
              <a:buAutoNum type="arabicPeriod"/>
            </a:pPr>
            <a:r>
              <a:rPr lang="ru-RU" dirty="0"/>
              <a:t>Разговор - рассуждение «С детства дружбой дорожить учат в школе</a:t>
            </a:r>
            <a:r>
              <a:rPr lang="ru-RU" dirty="0" smtClean="0"/>
              <a:t>».</a:t>
            </a:r>
          </a:p>
          <a:p>
            <a:pPr marL="514350" indent="-514350">
              <a:buAutoNum type="arabicPeriod"/>
            </a:pPr>
            <a:r>
              <a:rPr lang="ru-RU" dirty="0" smtClean="0"/>
              <a:t>Дистанционные конкурсы, олимпиады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/>
              <a:t>Мероприятие в детском садике «Колокольчик»</a:t>
            </a:r>
          </a:p>
          <a:p>
            <a:pPr marL="514350" indent="-514350">
              <a:buAutoNum type="arabicPeriod"/>
            </a:pPr>
            <a:r>
              <a:rPr lang="ru-RU" dirty="0" smtClean="0"/>
              <a:t>Беседа </a:t>
            </a:r>
            <a:r>
              <a:rPr lang="ru-RU" dirty="0"/>
              <a:t>«4ноября –День народного Единства</a:t>
            </a:r>
            <a:r>
              <a:rPr lang="ru-RU" dirty="0" smtClean="0"/>
              <a:t>»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Акция </a:t>
            </a:r>
            <a:r>
              <a:rPr lang="ru-RU" dirty="0"/>
              <a:t>«Живи книга</a:t>
            </a:r>
            <a:r>
              <a:rPr lang="ru-RU" dirty="0" smtClean="0"/>
              <a:t>»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Муниципальный тур олимпиад</a:t>
            </a:r>
            <a:endParaRPr lang="ru-RU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Новый </a:t>
            </a:r>
            <a:r>
              <a:rPr lang="ru-RU" dirty="0"/>
              <a:t>год.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ru-RU" dirty="0" smtClean="0"/>
              <a:t>Итоги </a:t>
            </a:r>
            <a:r>
              <a:rPr lang="ru-RU" dirty="0"/>
              <a:t>2 четверти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37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566124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ОКТЯБРЬ – 2020г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1916832"/>
            <a:ext cx="48965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00B050"/>
                </a:solidFill>
              </a:rPr>
              <a:t>6. </a:t>
            </a:r>
            <a:r>
              <a:rPr lang="ru-RU" altLang="ru-RU" sz="3200" b="1" dirty="0">
                <a:solidFill>
                  <a:srgbClr val="00B050"/>
                </a:solidFill>
              </a:rPr>
              <a:t>Родительский </a:t>
            </a:r>
            <a:r>
              <a:rPr lang="ru-RU" altLang="ru-RU" sz="3200" b="1" dirty="0" smtClean="0">
                <a:solidFill>
                  <a:srgbClr val="00B050"/>
                </a:solidFill>
              </a:rPr>
              <a:t>университет</a:t>
            </a:r>
          </a:p>
          <a:p>
            <a:pPr algn="ctr"/>
            <a:r>
              <a:rPr lang="ru-RU" altLang="ru-RU" sz="3200" b="1" i="1" u="sng" dirty="0" smtClean="0">
                <a:solidFill>
                  <a:srgbClr val="C00000"/>
                </a:solidFill>
              </a:rPr>
              <a:t>«Ваш </a:t>
            </a:r>
            <a:r>
              <a:rPr lang="ru-RU" altLang="ru-RU" sz="3200" b="1" i="1" u="sng" dirty="0">
                <a:solidFill>
                  <a:srgbClr val="C00000"/>
                </a:solidFill>
              </a:rPr>
              <a:t>ребенок – </a:t>
            </a:r>
            <a:r>
              <a:rPr lang="ru-RU" altLang="ru-RU" sz="3200" b="1" i="1" u="sng" dirty="0" smtClean="0">
                <a:solidFill>
                  <a:srgbClr val="C00000"/>
                </a:solidFill>
              </a:rPr>
              <a:t>        первоклассник</a:t>
            </a:r>
            <a:r>
              <a:rPr lang="ru-RU" altLang="ru-RU" sz="3200" b="1" i="1" u="sng" dirty="0">
                <a:solidFill>
                  <a:srgbClr val="C00000"/>
                </a:solidFill>
              </a:rPr>
              <a:t>!»</a:t>
            </a:r>
          </a:p>
        </p:txBody>
      </p:sp>
    </p:spTree>
    <p:extLst>
      <p:ext uri="{BB962C8B-B14F-4D97-AF65-F5344CB8AC3E}">
        <p14:creationId xmlns:p14="http://schemas.microsoft.com/office/powerpoint/2010/main" val="18849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518457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Изучение и анализ презентации: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«Ваш </a:t>
            </a:r>
            <a:r>
              <a:rPr lang="ru-RU" b="1" dirty="0">
                <a:solidFill>
                  <a:srgbClr val="00B050"/>
                </a:solidFill>
              </a:rPr>
              <a:t>ребенок – первоклассник. 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Новые обязанности – первые трудности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b="1" dirty="0" smtClean="0"/>
              <a:t>. </a:t>
            </a:r>
            <a:r>
              <a:rPr lang="ru-RU" dirty="0" smtClean="0"/>
              <a:t>Изучение и анализ видео </a:t>
            </a:r>
            <a:r>
              <a:rPr lang="ru-RU" dirty="0" smtClean="0"/>
              <a:t>фильмов: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«Адаптация первоклассника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  <a:endParaRPr lang="ru-RU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«Зеркальное отражение цифр, букв – как быть?»</a:t>
            </a:r>
          </a:p>
        </p:txBody>
      </p:sp>
    </p:spTree>
    <p:extLst>
      <p:ext uri="{BB962C8B-B14F-4D97-AF65-F5344CB8AC3E}">
        <p14:creationId xmlns:p14="http://schemas.microsoft.com/office/powerpoint/2010/main" val="30898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72008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B050"/>
                </a:solidFill>
              </a:rPr>
              <a:t>  7. РАЗНОЕ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5184576"/>
          </a:xfrm>
        </p:spPr>
        <p:txBody>
          <a:bodyPr>
            <a:normAutofit lnSpcReduction="10000"/>
          </a:bodyPr>
          <a:lstStyle/>
          <a:p>
            <a:r>
              <a:rPr lang="ru-RU" altLang="ru-RU" dirty="0" smtClean="0">
                <a:solidFill>
                  <a:srgbClr val="002060"/>
                </a:solidFill>
              </a:rPr>
              <a:t>Портфолио детей.</a:t>
            </a:r>
          </a:p>
          <a:p>
            <a:r>
              <a:rPr lang="ru-RU" altLang="ru-RU" dirty="0" smtClean="0">
                <a:solidFill>
                  <a:srgbClr val="002060"/>
                </a:solidFill>
              </a:rPr>
              <a:t>Папки для таблиц, плакатов</a:t>
            </a:r>
            <a:endParaRPr lang="ru-RU" altLang="ru-RU" dirty="0">
              <a:solidFill>
                <a:srgbClr val="002060"/>
              </a:solidFill>
            </a:endParaRPr>
          </a:p>
          <a:p>
            <a:r>
              <a:rPr lang="ru-RU" altLang="ru-RU" dirty="0" smtClean="0">
                <a:solidFill>
                  <a:srgbClr val="002060"/>
                </a:solidFill>
              </a:rPr>
              <a:t>Контрольные работы, тесты за 1 четверть.</a:t>
            </a:r>
            <a:endParaRPr lang="ru-RU" altLang="ru-RU" dirty="0">
              <a:solidFill>
                <a:srgbClr val="002060"/>
              </a:solidFill>
            </a:endParaRPr>
          </a:p>
          <a:p>
            <a:r>
              <a:rPr lang="ru-RU" altLang="ru-RU" dirty="0">
                <a:solidFill>
                  <a:srgbClr val="002060"/>
                </a:solidFill>
              </a:rPr>
              <a:t>Правила приобретение рабочих тетрадей на </a:t>
            </a:r>
            <a:r>
              <a:rPr lang="ru-RU" altLang="ru-RU" dirty="0" smtClean="0">
                <a:solidFill>
                  <a:srgbClr val="002060"/>
                </a:solidFill>
              </a:rPr>
              <a:t>2021 </a:t>
            </a:r>
            <a:r>
              <a:rPr lang="ru-RU" altLang="ru-RU" dirty="0">
                <a:solidFill>
                  <a:srgbClr val="002060"/>
                </a:solidFill>
              </a:rPr>
              <a:t>– </a:t>
            </a:r>
            <a:r>
              <a:rPr lang="ru-RU" altLang="ru-RU" dirty="0" smtClean="0">
                <a:solidFill>
                  <a:srgbClr val="002060"/>
                </a:solidFill>
              </a:rPr>
              <a:t>2022 </a:t>
            </a:r>
            <a:r>
              <a:rPr lang="ru-RU" altLang="ru-RU" dirty="0">
                <a:solidFill>
                  <a:srgbClr val="002060"/>
                </a:solidFill>
              </a:rPr>
              <a:t>учебный </a:t>
            </a:r>
            <a:r>
              <a:rPr lang="ru-RU" altLang="ru-RU" dirty="0" smtClean="0">
                <a:solidFill>
                  <a:srgbClr val="002060"/>
                </a:solidFill>
              </a:rPr>
              <a:t>год</a:t>
            </a:r>
          </a:p>
          <a:p>
            <a:r>
              <a:rPr lang="ru-RU" altLang="ru-RU" dirty="0" smtClean="0">
                <a:solidFill>
                  <a:srgbClr val="002060"/>
                </a:solidFill>
              </a:rPr>
              <a:t>Безопасность детей во время осенних каникул </a:t>
            </a:r>
            <a:r>
              <a:rPr lang="ru-RU" altLang="ru-RU" sz="3000" dirty="0" smtClean="0">
                <a:solidFill>
                  <a:srgbClr val="FF0000"/>
                </a:solidFill>
              </a:rPr>
              <a:t>(пожарная безопасность, ПДД, «один дома», ОРВИ, КОРОНАВИРУС и т. д.)</a:t>
            </a:r>
            <a:endParaRPr lang="ru-RU" altLang="ru-RU" sz="3000" dirty="0" smtClean="0">
              <a:solidFill>
                <a:srgbClr val="FF0000"/>
              </a:solidFill>
            </a:endParaRPr>
          </a:p>
          <a:p>
            <a:r>
              <a:rPr lang="ru-RU" altLang="ru-RU" dirty="0" smtClean="0">
                <a:solidFill>
                  <a:srgbClr val="002060"/>
                </a:solidFill>
              </a:rPr>
              <a:t>Изменение в расписании на 2 четверть</a:t>
            </a:r>
          </a:p>
          <a:p>
            <a:r>
              <a:rPr lang="ru-RU" altLang="ru-RU" dirty="0" smtClean="0">
                <a:solidFill>
                  <a:srgbClr val="002060"/>
                </a:solidFill>
              </a:rPr>
              <a:t>Работа с текстами по развитию речи</a:t>
            </a:r>
            <a:endParaRPr lang="ru-RU" alt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5551"/>
            <a:ext cx="8229600" cy="424292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dirty="0" smtClean="0"/>
              <a:t>Приложение 1 ( к слайду №4)</a:t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>инструкция к заданиям на слайде №39 (интернет ресурсы)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170" y="69159"/>
            <a:ext cx="2256338" cy="1269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07" y="1345143"/>
            <a:ext cx="2376264" cy="1336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937" y="1338349"/>
            <a:ext cx="2224323" cy="1251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250" y="1345143"/>
            <a:ext cx="2136280" cy="12016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8338" y="1274927"/>
            <a:ext cx="2249066" cy="1265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27091"/>
            <a:ext cx="2578508" cy="1450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8471" y="3104224"/>
            <a:ext cx="2304256" cy="12961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690" y="3178457"/>
            <a:ext cx="2040314" cy="11476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3372" y="3104224"/>
            <a:ext cx="2123009" cy="1194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72" y="4822802"/>
            <a:ext cx="2490770" cy="14010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8817" y="4822800"/>
            <a:ext cx="2265544" cy="12743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7536" y="4843148"/>
            <a:ext cx="2332776" cy="13121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8581" y="5085183"/>
            <a:ext cx="1720254" cy="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dirty="0"/>
              <a:t>Приложение 1 ( к слайду </a:t>
            </a:r>
            <a:r>
              <a:rPr lang="ru-RU" sz="2000" dirty="0" smtClean="0"/>
              <a:t>№36)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425473"/>
            <a:ext cx="1520213" cy="21724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39" y="4424054"/>
            <a:ext cx="1473013" cy="2104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9" y="1313913"/>
            <a:ext cx="1694075" cy="2420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98" y="4424054"/>
            <a:ext cx="1549897" cy="2214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424055"/>
            <a:ext cx="1524875" cy="2179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33" y="4424055"/>
            <a:ext cx="1549896" cy="22148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10" y="1331219"/>
            <a:ext cx="1653737" cy="2363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39" y="1331220"/>
            <a:ext cx="1653737" cy="23632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89" y="1417639"/>
            <a:ext cx="1574967" cy="2250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060" y="1331219"/>
            <a:ext cx="1632740" cy="23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249585">
            <a:off x="2397393" y="1308523"/>
            <a:ext cx="5638761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33000">
                    <a:srgbClr val="002060"/>
                  </a:gs>
                  <a:gs pos="50000">
                    <a:schemeClr val="accent6">
                      <a:lumMod val="75000"/>
                    </a:schemeClr>
                  </a:gs>
                  <a:gs pos="67000">
                    <a:srgbClr val="00206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620688"/>
            <a:ext cx="6919005" cy="4896543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r>
              <a:rPr lang="ru-RU" altLang="ru-RU" sz="2000" dirty="0" smtClean="0"/>
              <a:t>.</a:t>
            </a:r>
            <a:endParaRPr lang="ru-RU" altLang="ru-RU" sz="2000" dirty="0"/>
          </a:p>
          <a:p>
            <a:pPr>
              <a:spcBef>
                <a:spcPts val="0"/>
              </a:spcBef>
            </a:pPr>
            <a:endParaRPr lang="ru-RU" sz="2000" b="1" i="1" dirty="0" smtClean="0">
              <a:solidFill>
                <a:srgbClr val="00277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594928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ОКТЯБРЬ – 2020г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412777"/>
            <a:ext cx="6048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dirty="0"/>
          </a:p>
          <a:p>
            <a:pPr algn="r"/>
            <a:r>
              <a:rPr lang="ru-RU" altLang="ru-RU" sz="3600" dirty="0"/>
              <a:t> </a:t>
            </a:r>
            <a:r>
              <a:rPr lang="ru-RU" altLang="ru-RU" sz="3600" b="1" dirty="0">
                <a:solidFill>
                  <a:srgbClr val="00B050"/>
                </a:solidFill>
              </a:rPr>
              <a:t>1. П</a:t>
            </a:r>
            <a:r>
              <a:rPr lang="ru-RU" sz="3600" b="1" dirty="0">
                <a:solidFill>
                  <a:srgbClr val="00B050"/>
                </a:solidFill>
              </a:rPr>
              <a:t>едагогическая диагностика готовности учащихся 1 </a:t>
            </a:r>
            <a:r>
              <a:rPr lang="ru-RU" sz="3600" b="1" dirty="0" smtClean="0">
                <a:solidFill>
                  <a:srgbClr val="00B050"/>
                </a:solidFill>
              </a:rPr>
              <a:t>класса</a:t>
            </a:r>
            <a:endParaRPr lang="ru-RU" altLang="ru-RU" sz="4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"/>
    </mc:Choice>
    <mc:Fallback xmlns="">
      <p:transition spd="slow" advTm="8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Интернет-ресурсы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infourok.ru/vhodnaya-diagnostika-dlya-pervoklassnikov-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infourok.ru/anketa-dlya-roditeley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infourok.ru/prezentaciya-roditelskogo-sobraniya-v-klasse-vash-rebenok-pervoklassnik-novie-obyazannosti-pervie-trudnosti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nsportal.ru/nachalnaya-shkola/materialy-dlya-roditelei/2018/03/27/vash-rebenok-pervoklassnik-novye-obyazannosti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</a:t>
            </a:r>
            <a:r>
              <a:rPr lang="ru-RU" dirty="0" smtClean="0">
                <a:hlinkClick r:id="rId6"/>
              </a:rPr>
              <a:t>адаптация</a:t>
            </a:r>
            <a:r>
              <a:rPr lang="ru-RU" dirty="0" smtClean="0"/>
              <a:t> - первоклассника</a:t>
            </a:r>
          </a:p>
          <a:p>
            <a:r>
              <a:rPr lang="en-US" dirty="0">
                <a:hlinkClick r:id="rId7"/>
              </a:rPr>
              <a:t>https://yandex.ru/video/preview/?</a:t>
            </a:r>
            <a:r>
              <a:rPr lang="en-US" dirty="0" smtClean="0">
                <a:hlinkClick r:id="rId7"/>
              </a:rPr>
              <a:t>filmId</a:t>
            </a:r>
            <a:r>
              <a:rPr lang="ru-RU" dirty="0" smtClean="0"/>
              <a:t> – зеркальное отражение цифр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60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9" y="559694"/>
            <a:ext cx="7740198" cy="58103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64677" y="768391"/>
            <a:ext cx="67993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999" y="2920643"/>
            <a:ext cx="6635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>
              <a:solidFill>
                <a:srgbClr val="C5237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43" y="2837432"/>
            <a:ext cx="5360757" cy="4020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19" y="544094"/>
            <a:ext cx="4100179" cy="30751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583" y="4603526"/>
            <a:ext cx="7221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>
              <a:solidFill>
                <a:srgbClr val="C52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5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21149" y="1774240"/>
            <a:ext cx="5638761" cy="1477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normalizeH="0" baseline="0" noProof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СПАСИБО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normalizeH="0" baseline="0" noProof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ЗА   </a:t>
            </a:r>
            <a:r>
              <a:rPr kumimoji="0" lang="ru-RU" sz="4800" b="1" i="0" u="none" strike="noStrike" kern="1200" normalizeH="0" baseline="0" noProof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Matilda" pitchFamily="2" charset="0"/>
                <a:ea typeface="+mj-ea"/>
                <a:cs typeface="+mj-cs"/>
              </a:rPr>
              <a:t>ВНИМАНИЕ</a:t>
            </a:r>
            <a:endParaRPr kumimoji="0" lang="ru-RU" sz="4800" b="1" i="0" u="none" strike="noStrike" kern="120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149080"/>
            <a:ext cx="4614749" cy="1368151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b="1" i="1" dirty="0" smtClean="0">
                <a:solidFill>
                  <a:srgbClr val="002776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>
              <a:spcBef>
                <a:spcPts val="0"/>
              </a:spcBef>
            </a:pPr>
            <a:r>
              <a:rPr lang="ru-RU" sz="2000" b="1" i="1" dirty="0" err="1" smtClean="0">
                <a:solidFill>
                  <a:srgbClr val="002776"/>
                </a:solidFill>
                <a:latin typeface="Times New Roman" pitchFamily="18" charset="0"/>
                <a:cs typeface="Times New Roman" pitchFamily="18" charset="0"/>
              </a:rPr>
              <a:t>Качуровская</a:t>
            </a:r>
            <a:r>
              <a:rPr lang="ru-RU" sz="2000" b="1" i="1" dirty="0" smtClean="0">
                <a:solidFill>
                  <a:srgbClr val="002776"/>
                </a:solidFill>
                <a:latin typeface="Times New Roman" pitchFamily="18" charset="0"/>
                <a:cs typeface="Times New Roman" pitchFamily="18" charset="0"/>
              </a:rPr>
              <a:t> Елена Васильевна</a:t>
            </a:r>
          </a:p>
          <a:p>
            <a:pPr>
              <a:spcBef>
                <a:spcPts val="0"/>
              </a:spcBef>
            </a:pPr>
            <a:endParaRPr lang="ru-RU" sz="2000" b="1" i="1" dirty="0" smtClean="0">
              <a:solidFill>
                <a:srgbClr val="00277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3968" y="558924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ОКТЯБРЬ – 2020г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16632"/>
            <a:ext cx="6912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МБОУ </a:t>
            </a:r>
            <a:r>
              <a:rPr lang="ru-RU" sz="2800" dirty="0" err="1">
                <a:solidFill>
                  <a:srgbClr val="FF0000"/>
                </a:solidFill>
              </a:rPr>
              <a:t>Новосельская</a:t>
            </a:r>
            <a:r>
              <a:rPr lang="ru-RU" sz="2800" dirty="0">
                <a:solidFill>
                  <a:srgbClr val="FF0000"/>
                </a:solidFill>
              </a:rPr>
              <a:t> ООШ</a:t>
            </a:r>
          </a:p>
        </p:txBody>
      </p:sp>
    </p:spTree>
    <p:extLst>
      <p:ext uri="{BB962C8B-B14F-4D97-AF65-F5344CB8AC3E}">
        <p14:creationId xmlns:p14="http://schemas.microsoft.com/office/powerpoint/2010/main" val="7068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4" cy="648072"/>
          </a:xfrm>
        </p:spPr>
        <p:txBody>
          <a:bodyPr>
            <a:normAutofit fontScale="90000"/>
          </a:bodyPr>
          <a:lstStyle/>
          <a:p>
            <a:r>
              <a:rPr lang="ru-RU" sz="2200" b="1" i="1" u="sng" dirty="0" smtClean="0">
                <a:solidFill>
                  <a:srgbClr val="00B050"/>
                </a:solidFill>
              </a:rPr>
              <a:t/>
            </a:r>
            <a:br>
              <a:rPr lang="ru-RU" sz="2200" b="1" i="1" u="sng" dirty="0" smtClean="0">
                <a:solidFill>
                  <a:srgbClr val="00B050"/>
                </a:solidFill>
              </a:rPr>
            </a:br>
            <a:r>
              <a:rPr lang="ru-RU" sz="2200" b="1" i="1" u="sng" dirty="0" smtClean="0">
                <a:solidFill>
                  <a:srgbClr val="00B050"/>
                </a:solidFill>
              </a:rPr>
              <a:t>Педагогическая </a:t>
            </a:r>
            <a:r>
              <a:rPr lang="ru-RU" sz="2200" b="1" i="1" u="sng" dirty="0">
                <a:solidFill>
                  <a:srgbClr val="00B050"/>
                </a:solidFill>
              </a:rPr>
              <a:t>диагностика готовности учащихся 1 класса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/>
              <a:t>Дата:21 </a:t>
            </a:r>
            <a:r>
              <a:rPr lang="ru-RU" sz="2000" b="1" dirty="0"/>
              <a:t>– 25 </a:t>
            </a:r>
            <a:r>
              <a:rPr lang="ru-RU" sz="2000" b="1" dirty="0" smtClean="0"/>
              <a:t>сентября2020г</a:t>
            </a:r>
            <a:r>
              <a:rPr lang="ru-RU" sz="2000" dirty="0" smtClean="0"/>
              <a:t>.               </a:t>
            </a:r>
            <a:r>
              <a:rPr lang="ru-RU" sz="2000" b="1" dirty="0" smtClean="0"/>
              <a:t>Учитель</a:t>
            </a:r>
            <a:r>
              <a:rPr lang="ru-RU" sz="2000" b="1" dirty="0"/>
              <a:t>: </a:t>
            </a:r>
            <a:r>
              <a:rPr lang="ru-RU" sz="2000" b="1" dirty="0" err="1">
                <a:solidFill>
                  <a:srgbClr val="7030A0"/>
                </a:solidFill>
              </a:rPr>
              <a:t>Качуровская</a:t>
            </a:r>
            <a:r>
              <a:rPr lang="ru-RU" sz="2000" b="1" dirty="0">
                <a:solidFill>
                  <a:srgbClr val="7030A0"/>
                </a:solidFill>
              </a:rPr>
              <a:t> Елена Васильевна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275740"/>
              </p:ext>
            </p:extLst>
          </p:nvPr>
        </p:nvGraphicFramePr>
        <p:xfrm>
          <a:off x="251518" y="1196751"/>
          <a:ext cx="8568952" cy="52832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62"/>
                <a:gridCol w="1231991"/>
                <a:gridCol w="391600"/>
                <a:gridCol w="463494"/>
                <a:gridCol w="462951"/>
                <a:gridCol w="463494"/>
                <a:gridCol w="462951"/>
                <a:gridCol w="463494"/>
                <a:gridCol w="386156"/>
                <a:gridCol w="385611"/>
                <a:gridCol w="463494"/>
                <a:gridCol w="462951"/>
                <a:gridCol w="540835"/>
                <a:gridCol w="462951"/>
                <a:gridCol w="540291"/>
                <a:gridCol w="1233626"/>
              </a:tblGrid>
              <a:tr h="798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 п</a:t>
                      </a:r>
                      <a:r>
                        <a:rPr lang="en-US" sz="900" dirty="0">
                          <a:effectLst/>
                        </a:rPr>
                        <a:t>/</a:t>
                      </a:r>
                      <a:r>
                        <a:rPr lang="ru-RU" sz="900" dirty="0">
                          <a:effectLst/>
                        </a:rPr>
                        <a:t>п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Список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учащихся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№1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№2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№3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№4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№5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№6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№7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№8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 №9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 №10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 №11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 №12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Задание №13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 vert="vert2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Итого баллов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</a:tr>
              <a:tr h="740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Афанасьева Снежана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з/с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ц/с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</a:tr>
              <a:tr h="740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Егорова София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з/с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</a:tr>
              <a:tr h="740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Муравьева Ксения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з/с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</a:tr>
              <a:tr h="740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Сергеев Арсений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ш/с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28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</a:tr>
              <a:tr h="638046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Баллов по классу: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10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11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12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12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11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11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9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12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u="sng" dirty="0">
                          <a:solidFill>
                            <a:srgbClr val="00B050"/>
                          </a:solidFill>
                          <a:effectLst/>
                        </a:rPr>
                        <a:t>121</a:t>
                      </a:r>
                      <a:endParaRPr lang="ru-RU" sz="20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</a:tr>
              <a:tr h="85724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Максимальное количество баллов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148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4849" marR="548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8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"/>
    </mc:Choice>
    <mc:Fallback xmlns="">
      <p:transition spd="slow" advTm="41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36904" cy="1368152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3600" b="1" dirty="0" smtClean="0">
                <a:solidFill>
                  <a:srgbClr val="00B050"/>
                </a:solidFill>
              </a:rPr>
              <a:t>2. </a:t>
            </a:r>
            <a:r>
              <a:rPr lang="ru-RU" altLang="ru-RU" sz="3600" b="1" dirty="0">
                <a:solidFill>
                  <a:srgbClr val="00B050"/>
                </a:solidFill>
              </a:rPr>
              <a:t>Знания умения и навыки по предметам.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124744"/>
            <a:ext cx="8136904" cy="5328592"/>
          </a:xfrm>
        </p:spPr>
        <p:txBody>
          <a:bodyPr numCol="2">
            <a:normAutofit fontScale="77500" lnSpcReduction="20000"/>
          </a:bodyPr>
          <a:lstStyle/>
          <a:p>
            <a:pPr marL="228600" indent="-228600">
              <a:buAutoNum type="arabicParenR"/>
            </a:pPr>
            <a:r>
              <a:rPr lang="ru-RU" sz="2000" b="1" dirty="0" smtClean="0"/>
              <a:t>Речь письменная и устная.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Предложения.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Слова 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Слоги и деление слов на слоги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Ударения</a:t>
            </a:r>
          </a:p>
          <a:p>
            <a:pPr marL="228600" indent="-228600">
              <a:buFont typeface="Arial" pitchFamily="34" charset="0"/>
              <a:buAutoNum type="arabicParenR"/>
            </a:pPr>
            <a:r>
              <a:rPr lang="ru-RU" sz="2000" b="1" dirty="0"/>
              <a:t>Узнали 6 гласных букв и 7 </a:t>
            </a:r>
            <a:r>
              <a:rPr lang="ru-RU" sz="2000" b="1" dirty="0" smtClean="0"/>
              <a:t>согласных букв</a:t>
            </a:r>
            <a:endParaRPr lang="ru-RU" sz="2000" b="1" dirty="0"/>
          </a:p>
          <a:p>
            <a:pPr marL="228600" indent="-228600">
              <a:buAutoNum type="arabicParenR"/>
            </a:pPr>
            <a:r>
              <a:rPr lang="ru-RU" sz="2000" b="1" dirty="0" smtClean="0"/>
              <a:t>Звуки согласные (глухие и звонкие, мягкие и твердые)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Звуки гласные, обозначающиеся твердость и мягкость.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Слоги слияния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Составление маленьких рассказов.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Составление «рассыпанных» предложений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Рабочая строка 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Строчные и заглавные буквы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Письмо под диктовку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Списывание с печатного текста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Знание чисел и цифр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Знаки больше, меньше и равно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Равенство и неравенство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Сантиметр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Насколько больше (меньше)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Различия между насекомыми, рыбами, птицами, зверями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Геометрический материал (точка, многоугольники, луч, отрезок, прямая, кривая, ломаная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Увеличение и уменьшение числа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 Шуточные задачи, задачи на мышление, память, внимание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Домашний адрес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Символы России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Части растений…..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3 основных цвета (красный синий, желтый)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Ноты</a:t>
            </a:r>
          </a:p>
          <a:p>
            <a:pPr marL="228600" indent="-228600">
              <a:buAutoNum type="arabicParenR"/>
            </a:pPr>
            <a:r>
              <a:rPr lang="ru-RU" sz="2000" b="1" dirty="0" smtClean="0"/>
              <a:t> Правила поведения в школе, столовой, на перемене и </a:t>
            </a:r>
            <a:r>
              <a:rPr lang="ru-RU" sz="2000" b="1" dirty="0" err="1" smtClean="0"/>
              <a:t>т.д</a:t>
            </a:r>
            <a:endParaRPr lang="ru-RU" sz="2000" b="1" dirty="0" smtClean="0"/>
          </a:p>
          <a:p>
            <a:pPr marL="228600" indent="-228600">
              <a:buAutoNum type="arabicParenR"/>
            </a:pPr>
            <a:r>
              <a:rPr lang="ru-RU" sz="2000" b="1" dirty="0" smtClean="0"/>
              <a:t> Инструктажи по технике безопасности</a:t>
            </a:r>
            <a:r>
              <a:rPr lang="ru-RU" sz="2000" b="1" dirty="0" smtClean="0"/>
              <a:t> </a:t>
            </a:r>
            <a:endParaRPr lang="ru-RU" sz="2000" b="1" dirty="0" smtClean="0"/>
          </a:p>
          <a:p>
            <a:pPr marL="228600" indent="-228600">
              <a:buAutoNum type="arabicParenR"/>
            </a:pPr>
            <a:endParaRPr lang="ru-RU" sz="1200" b="1" dirty="0" smtClean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278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"/>
    </mc:Choice>
    <mc:Fallback xmlns="">
      <p:transition spd="slow" advTm="6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249585">
            <a:off x="2397393" y="1308523"/>
            <a:ext cx="5638761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normalizeH="0" baseline="0" noProof="0" dirty="0">
              <a:ln w="11430"/>
              <a:gradFill>
                <a:gsLst>
                  <a:gs pos="33000">
                    <a:srgbClr val="002060"/>
                  </a:gs>
                  <a:gs pos="50000">
                    <a:schemeClr val="accent6">
                      <a:lumMod val="75000"/>
                    </a:schemeClr>
                  </a:gs>
                  <a:gs pos="67000">
                    <a:srgbClr val="002060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Matilda" pitchFamily="2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1716" y="5561113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ОКТЯБРЬ – 2020г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21328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200" b="1" dirty="0"/>
              <a:t> </a:t>
            </a:r>
            <a:r>
              <a:rPr lang="ru-RU" altLang="ru-RU" sz="3200" b="1" dirty="0" smtClean="0">
                <a:solidFill>
                  <a:srgbClr val="00B050"/>
                </a:solidFill>
              </a:rPr>
              <a:t>3. Итоги анкетирования</a:t>
            </a:r>
          </a:p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(родители и дети)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062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"/>
    </mc:Choice>
    <mc:Fallback xmlns="">
      <p:transition spd="slow" advTm="7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00B050"/>
                </a:solidFill>
              </a:rPr>
              <a:t>Родители:                     </a:t>
            </a:r>
            <a:r>
              <a:rPr lang="ru-RU" sz="2800" b="1" dirty="0" smtClean="0">
                <a:solidFill>
                  <a:srgbClr val="0070C0"/>
                </a:solidFill>
              </a:rPr>
              <a:t>АНКЕТА №1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5184576"/>
          </a:xfrm>
          <a:ln>
            <a:solidFill>
              <a:schemeClr val="accent1"/>
            </a:solidFill>
          </a:ln>
        </p:spPr>
        <p:txBody>
          <a:bodyPr>
            <a:normAutofit fontScale="32500" lnSpcReduction="20000"/>
          </a:bodyPr>
          <a:lstStyle/>
          <a:p>
            <a:pPr fontAlgn="base"/>
            <a:r>
              <a:rPr lang="ru-RU" dirty="0"/>
              <a:t> </a:t>
            </a:r>
          </a:p>
          <a:p>
            <a:pPr fontAlgn="base"/>
            <a:r>
              <a:rPr lang="ru-RU" sz="6400" b="1" dirty="0"/>
              <a:t>1. В какую школу пошел учиться в </a:t>
            </a:r>
            <a:r>
              <a:rPr lang="ru-RU" sz="6400" b="1" dirty="0">
                <a:hlinkClick r:id="rId2" tooltip="1 класс"/>
              </a:rPr>
              <a:t>1 класс</a:t>
            </a:r>
            <a:r>
              <a:rPr lang="ru-RU" sz="6400" b="1" dirty="0"/>
              <a:t> Ваш ребенок?</a:t>
            </a:r>
            <a:endParaRPr lang="ru-RU" sz="6400" dirty="0"/>
          </a:p>
          <a:p>
            <a:pPr fontAlgn="base"/>
            <a:r>
              <a:rPr lang="ru-RU" sz="6400" dirty="0"/>
              <a:t>  В ближайшую к Вашему дому </a:t>
            </a:r>
            <a:r>
              <a:rPr lang="ru-RU" sz="6400" dirty="0" smtClean="0"/>
              <a:t>школу -  </a:t>
            </a:r>
            <a:r>
              <a:rPr lang="ru-RU" sz="6400" dirty="0" smtClean="0">
                <a:solidFill>
                  <a:srgbClr val="FF0000"/>
                </a:solidFill>
              </a:rPr>
              <a:t>(25%)</a:t>
            </a:r>
            <a:endParaRPr lang="ru-RU" sz="6400" dirty="0">
              <a:solidFill>
                <a:srgbClr val="FF0000"/>
              </a:solidFill>
            </a:endParaRPr>
          </a:p>
          <a:p>
            <a:pPr fontAlgn="base"/>
            <a:r>
              <a:rPr lang="ru-RU" sz="6400" dirty="0"/>
              <a:t>  В ту школу, которую Вы специально </a:t>
            </a:r>
            <a:r>
              <a:rPr lang="ru-RU" sz="6400" dirty="0" smtClean="0"/>
              <a:t>выбирали -  </a:t>
            </a:r>
            <a:r>
              <a:rPr lang="ru-RU" sz="6400" dirty="0" smtClean="0">
                <a:solidFill>
                  <a:srgbClr val="FF0000"/>
                </a:solidFill>
              </a:rPr>
              <a:t>(75%)</a:t>
            </a:r>
            <a:endParaRPr lang="ru-RU" sz="6400" dirty="0">
              <a:solidFill>
                <a:srgbClr val="FF0000"/>
              </a:solidFill>
            </a:endParaRPr>
          </a:p>
          <a:p>
            <a:pPr fontAlgn="base"/>
            <a:r>
              <a:rPr lang="ru-RU" sz="6400" b="1" dirty="0" smtClean="0"/>
              <a:t>2</a:t>
            </a:r>
            <a:r>
              <a:rPr lang="ru-RU" sz="6400" b="1" dirty="0"/>
              <a:t>. Посещал ли Ваш ребенок детский сад?</a:t>
            </a:r>
            <a:endParaRPr lang="ru-RU" sz="6400" dirty="0"/>
          </a:p>
          <a:p>
            <a:pPr fontAlgn="base"/>
            <a:r>
              <a:rPr lang="ru-RU" sz="6400" dirty="0" smtClean="0"/>
              <a:t>-Да - </a:t>
            </a:r>
            <a:r>
              <a:rPr lang="ru-RU" sz="6400" dirty="0" smtClean="0">
                <a:solidFill>
                  <a:srgbClr val="FF0000"/>
                </a:solidFill>
              </a:rPr>
              <a:t>(100%)</a:t>
            </a:r>
            <a:endParaRPr lang="ru-RU" sz="6400" dirty="0">
              <a:solidFill>
                <a:srgbClr val="FF0000"/>
              </a:solidFill>
            </a:endParaRPr>
          </a:p>
          <a:p>
            <a:pPr fontAlgn="base"/>
            <a:r>
              <a:rPr lang="ru-RU" sz="6400" b="1" dirty="0"/>
              <a:t>3. В каком возрасте Ваш ребенок пошел в школу?</a:t>
            </a:r>
            <a:endParaRPr lang="ru-RU" sz="6400" dirty="0"/>
          </a:p>
          <a:p>
            <a:pPr fontAlgn="base"/>
            <a:r>
              <a:rPr lang="ru-RU" sz="6400" dirty="0" smtClean="0"/>
              <a:t>- </a:t>
            </a:r>
            <a:r>
              <a:rPr lang="ru-RU" sz="6400" dirty="0"/>
              <a:t>с 6 до </a:t>
            </a:r>
            <a:r>
              <a:rPr lang="ru-RU" sz="6400" dirty="0" smtClean="0"/>
              <a:t>7 -  </a:t>
            </a:r>
            <a:r>
              <a:rPr lang="ru-RU" sz="6400" dirty="0" smtClean="0">
                <a:solidFill>
                  <a:srgbClr val="FF0000"/>
                </a:solidFill>
              </a:rPr>
              <a:t>(25%)    </a:t>
            </a:r>
            <a:r>
              <a:rPr lang="ru-RU" sz="6400" dirty="0"/>
              <a:t>- с 7 до 8 </a:t>
            </a:r>
            <a:r>
              <a:rPr lang="ru-RU" sz="6400" dirty="0" smtClean="0"/>
              <a:t>лет</a:t>
            </a:r>
            <a:r>
              <a:rPr lang="ru-RU" sz="6400" dirty="0"/>
              <a:t> </a:t>
            </a:r>
            <a:r>
              <a:rPr lang="ru-RU" sz="6400" dirty="0" smtClean="0"/>
              <a:t>– </a:t>
            </a:r>
            <a:r>
              <a:rPr lang="ru-RU" sz="6400" dirty="0" smtClean="0">
                <a:solidFill>
                  <a:srgbClr val="FF0000"/>
                </a:solidFill>
              </a:rPr>
              <a:t>(75%)</a:t>
            </a:r>
          </a:p>
          <a:p>
            <a:pPr fontAlgn="base"/>
            <a:r>
              <a:rPr lang="ru-RU" sz="6400" b="1" dirty="0" smtClean="0"/>
              <a:t>4</a:t>
            </a:r>
            <a:r>
              <a:rPr lang="ru-RU" sz="6400" b="1" dirty="0"/>
              <a:t>. Проходил ли Ваш ребенок подготовку к школе?</a:t>
            </a:r>
            <a:endParaRPr lang="ru-RU" sz="6400" dirty="0"/>
          </a:p>
          <a:p>
            <a:pPr fontAlgn="base"/>
            <a:r>
              <a:rPr lang="ru-RU" sz="6400" dirty="0" smtClean="0"/>
              <a:t> </a:t>
            </a:r>
            <a:r>
              <a:rPr lang="ru-RU" sz="6400" dirty="0"/>
              <a:t>Да, проходил в детском </a:t>
            </a:r>
            <a:r>
              <a:rPr lang="ru-RU" sz="6400" dirty="0" smtClean="0"/>
              <a:t>саду – </a:t>
            </a:r>
            <a:r>
              <a:rPr lang="ru-RU" sz="6400" dirty="0" smtClean="0">
                <a:solidFill>
                  <a:srgbClr val="FF0000"/>
                </a:solidFill>
              </a:rPr>
              <a:t>100%</a:t>
            </a:r>
            <a:endParaRPr lang="ru-RU" sz="6400" dirty="0">
              <a:solidFill>
                <a:srgbClr val="FF0000"/>
              </a:solidFill>
            </a:endParaRPr>
          </a:p>
          <a:p>
            <a:pPr fontAlgn="base"/>
            <a:r>
              <a:rPr lang="ru-RU" sz="6400" b="1" dirty="0" smtClean="0"/>
              <a:t>5</a:t>
            </a:r>
            <a:r>
              <a:rPr lang="ru-RU" sz="6400" b="1" dirty="0"/>
              <a:t>. Какова была, по Вашему мнению, готовность Вашего ребенка к обучению в первом классе?</a:t>
            </a:r>
            <a:endParaRPr lang="ru-RU" sz="6400" dirty="0"/>
          </a:p>
          <a:p>
            <a:pPr fontAlgn="base"/>
            <a:r>
              <a:rPr lang="ru-RU" sz="6400" dirty="0" smtClean="0"/>
              <a:t>- Высокая – </a:t>
            </a:r>
            <a:r>
              <a:rPr lang="ru-RU" sz="6400" dirty="0" smtClean="0">
                <a:solidFill>
                  <a:srgbClr val="FF0000"/>
                </a:solidFill>
              </a:rPr>
              <a:t>75%      </a:t>
            </a:r>
            <a:r>
              <a:rPr lang="ru-RU" sz="6400" dirty="0" smtClean="0"/>
              <a:t>Средняя</a:t>
            </a:r>
            <a:r>
              <a:rPr lang="ru-RU" sz="6400" dirty="0"/>
              <a:t> </a:t>
            </a:r>
            <a:r>
              <a:rPr lang="ru-RU" sz="6400" dirty="0" smtClean="0">
                <a:solidFill>
                  <a:srgbClr val="FF0000"/>
                </a:solidFill>
              </a:rPr>
              <a:t>– 75%</a:t>
            </a:r>
            <a:endParaRPr lang="ru-RU" sz="6400" dirty="0">
              <a:solidFill>
                <a:srgbClr val="FF0000"/>
              </a:solidFill>
            </a:endParaRPr>
          </a:p>
          <a:p>
            <a:endParaRPr lang="ru-RU" sz="6400" dirty="0"/>
          </a:p>
          <a:p>
            <a:pPr marL="0" indent="0">
              <a:buNone/>
            </a:pPr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3989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"/>
    </mc:Choice>
    <mc:Fallback xmlns="">
      <p:transition spd="slow" advTm="26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ru-RU" b="1" dirty="0"/>
              <a:t>6. Умел ли Ваш ребенок делать следующее, когда пошел в школу?</a:t>
            </a:r>
            <a:endParaRPr lang="ru-RU" dirty="0"/>
          </a:p>
          <a:p>
            <a:pPr fontAlgn="base"/>
            <a:r>
              <a:rPr lang="ru-RU" dirty="0"/>
              <a:t>1) Узнавать большинство букв </a:t>
            </a:r>
            <a:r>
              <a:rPr lang="ru-RU" dirty="0">
                <a:solidFill>
                  <a:srgbClr val="FF0000"/>
                </a:solidFill>
              </a:rPr>
              <a:t>– 75%</a:t>
            </a:r>
          </a:p>
          <a:p>
            <a:pPr fontAlgn="base"/>
            <a:r>
              <a:rPr lang="ru-RU" dirty="0"/>
              <a:t>2) Читать слова – </a:t>
            </a:r>
            <a:r>
              <a:rPr lang="ru-RU" dirty="0">
                <a:solidFill>
                  <a:srgbClr val="FF0000"/>
                </a:solidFill>
              </a:rPr>
              <a:t>50%</a:t>
            </a:r>
          </a:p>
          <a:p>
            <a:pPr fontAlgn="base"/>
            <a:r>
              <a:rPr lang="ru-RU" dirty="0"/>
              <a:t>3) Читать предложения – </a:t>
            </a:r>
            <a:r>
              <a:rPr lang="ru-RU" dirty="0">
                <a:solidFill>
                  <a:srgbClr val="FF0000"/>
                </a:solidFill>
              </a:rPr>
              <a:t>0%</a:t>
            </a:r>
          </a:p>
          <a:p>
            <a:pPr fontAlgn="base"/>
            <a:r>
              <a:rPr lang="ru-RU" dirty="0"/>
              <a:t>4) Писать буквы – </a:t>
            </a:r>
            <a:r>
              <a:rPr lang="ru-RU" dirty="0">
                <a:solidFill>
                  <a:srgbClr val="FF0000"/>
                </a:solidFill>
              </a:rPr>
              <a:t>100%</a:t>
            </a:r>
          </a:p>
          <a:p>
            <a:pPr fontAlgn="base"/>
            <a:r>
              <a:rPr lang="ru-RU" dirty="0"/>
              <a:t>5) Писать слова – </a:t>
            </a:r>
            <a:r>
              <a:rPr lang="ru-RU" dirty="0">
                <a:solidFill>
                  <a:srgbClr val="FF0000"/>
                </a:solidFill>
              </a:rPr>
              <a:t>100%</a:t>
            </a:r>
          </a:p>
          <a:p>
            <a:pPr fontAlgn="base"/>
            <a:r>
              <a:rPr lang="ru-RU" dirty="0"/>
              <a:t>б) Узнавать большинство цифр от I до 9 – </a:t>
            </a:r>
            <a:r>
              <a:rPr lang="ru-RU" dirty="0">
                <a:solidFill>
                  <a:srgbClr val="FF0000"/>
                </a:solidFill>
              </a:rPr>
              <a:t>100%</a:t>
            </a:r>
          </a:p>
          <a:p>
            <a:pPr fontAlgn="base"/>
            <a:r>
              <a:rPr lang="ru-RU" dirty="0"/>
              <a:t>7) Считать от 1 до 10 и обратно – </a:t>
            </a:r>
            <a:r>
              <a:rPr lang="ru-RU" dirty="0">
                <a:solidFill>
                  <a:srgbClr val="FF0000"/>
                </a:solidFill>
              </a:rPr>
              <a:t>100%</a:t>
            </a:r>
          </a:p>
          <a:p>
            <a:pPr fontAlgn="base"/>
            <a:r>
              <a:rPr lang="ru-RU" dirty="0"/>
              <a:t>8) Выполнять арифметические действия в пределах 10 – </a:t>
            </a:r>
            <a:r>
              <a:rPr lang="ru-RU" dirty="0">
                <a:solidFill>
                  <a:srgbClr val="FF0000"/>
                </a:solidFill>
              </a:rPr>
              <a:t>75%</a:t>
            </a:r>
          </a:p>
          <a:p>
            <a:pPr fontAlgn="base"/>
            <a:r>
              <a:rPr lang="ru-RU" b="1" dirty="0"/>
              <a:t>7. Хотел ли Ваш ребенок учиться, когда пошел в школу?</a:t>
            </a:r>
            <a:endParaRPr lang="ru-RU" dirty="0"/>
          </a:p>
          <a:p>
            <a:pPr fontAlgn="base"/>
            <a:r>
              <a:rPr lang="ru-RU" dirty="0"/>
              <a:t>Да – </a:t>
            </a:r>
            <a:r>
              <a:rPr lang="ru-RU" dirty="0">
                <a:solidFill>
                  <a:srgbClr val="FF0000"/>
                </a:solidFill>
              </a:rPr>
              <a:t>100%</a:t>
            </a:r>
          </a:p>
          <a:p>
            <a:pPr fontAlgn="base"/>
            <a:r>
              <a:rPr lang="ru-RU" b="1" dirty="0"/>
              <a:t>8. Согласны ли Вы со следующими высказываниями, о начальной школе, в которой учится Ваш ребенок?</a:t>
            </a:r>
            <a:endParaRPr lang="ru-RU" dirty="0"/>
          </a:p>
          <a:p>
            <a:pPr fontAlgn="base"/>
            <a:r>
              <a:rPr lang="ru-RU" dirty="0"/>
              <a:t>Согласен – </a:t>
            </a:r>
            <a:r>
              <a:rPr lang="ru-RU" dirty="0">
                <a:solidFill>
                  <a:srgbClr val="FF0000"/>
                </a:solidFill>
              </a:rPr>
              <a:t>100</a:t>
            </a:r>
            <a:r>
              <a:rPr lang="ru-RU" b="1" i="1" u="sng" dirty="0">
                <a:solidFill>
                  <a:srgbClr val="FF0000"/>
                </a:solidFill>
              </a:rPr>
              <a:t>%</a:t>
            </a:r>
          </a:p>
          <a:p>
            <a:pPr fontAlgn="base"/>
            <a:r>
              <a:rPr lang="ru-RU" dirty="0"/>
              <a:t>Ваш ребенок будет чувствовать себя в школе комфортно</a:t>
            </a:r>
          </a:p>
          <a:p>
            <a:pPr fontAlgn="base"/>
            <a:r>
              <a:rPr lang="ru-RU" dirty="0"/>
              <a:t>В школе будут учитывать индивидуальные особенности Вашего ребенка</a:t>
            </a:r>
          </a:p>
          <a:p>
            <a:pPr fontAlgn="base"/>
            <a:r>
              <a:rPr lang="ru-RU" dirty="0"/>
              <a:t>Здоровье Вашего ребенка не ухудшится при обучении</a:t>
            </a:r>
          </a:p>
          <a:p>
            <a:pPr fontAlgn="base"/>
            <a:r>
              <a:rPr lang="ru-RU" dirty="0"/>
              <a:t>В процессе обучения Ваш ребенок не потеряет интерес к учебе</a:t>
            </a:r>
          </a:p>
          <a:p>
            <a:pPr fontAlgn="base"/>
            <a:r>
              <a:rPr lang="ru-RU" dirty="0"/>
              <a:t>В школе Вашего ребенка научат учиться</a:t>
            </a:r>
          </a:p>
          <a:p>
            <a:pPr fontAlgn="base"/>
            <a:r>
              <a:rPr lang="ru-RU" dirty="0"/>
              <a:t>Школа будет заинтересована в том, чтобы Ваш ребенок хорошо учился</a:t>
            </a:r>
          </a:p>
        </p:txBody>
      </p:sp>
    </p:spTree>
    <p:extLst>
      <p:ext uri="{BB962C8B-B14F-4D97-AF65-F5344CB8AC3E}">
        <p14:creationId xmlns:p14="http://schemas.microsoft.com/office/powerpoint/2010/main" val="18227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"/>
    </mc:Choice>
    <mc:Fallback xmlns="">
      <p:transition spd="slow" advTm="52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CC660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804</TotalTime>
  <Words>1389</Words>
  <Application>Microsoft Office PowerPoint</Application>
  <PresentationFormat>Экран (4:3)</PresentationFormat>
  <Paragraphs>374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Tahoma</vt:lpstr>
      <vt:lpstr>Matilda</vt:lpstr>
      <vt:lpstr>Times New Roman</vt:lpstr>
      <vt:lpstr>Тема Office</vt:lpstr>
      <vt:lpstr>Презентация PowerPoint</vt:lpstr>
      <vt:lpstr>Презентация PowerPoint</vt:lpstr>
      <vt:lpstr>ПОВЕСТКА СОБРАНИЯ:</vt:lpstr>
      <vt:lpstr>Презентация PowerPoint</vt:lpstr>
      <vt:lpstr> Педагогическая диагностика готовности учащихся 1 класса Дата:21 – 25 сентября2020г.               Учитель: Качуровская Елена Васильевна </vt:lpstr>
      <vt:lpstr>2. Знания умения и навыки по предметам. </vt:lpstr>
      <vt:lpstr>Презентация PowerPoint</vt:lpstr>
      <vt:lpstr>Родители:                     АНКЕТА №1</vt:lpstr>
      <vt:lpstr>Презентация PowerPoint</vt:lpstr>
      <vt:lpstr>Презентация PowerPoint</vt:lpstr>
      <vt:lpstr>Презентация PowerPoint</vt:lpstr>
      <vt:lpstr>Дети:</vt:lpstr>
      <vt:lpstr>Презентация PowerPoint</vt:lpstr>
      <vt:lpstr>Что такое терроризм?</vt:lpstr>
      <vt:lpstr>Презентация PowerPoint</vt:lpstr>
      <vt:lpstr>Пдд </vt:lpstr>
      <vt:lpstr>Проект «Моя малая Родина!»</vt:lpstr>
      <vt:lpstr>Проект «Математика в числах и цифрах»</vt:lpstr>
      <vt:lpstr>Презентация PowerPoint</vt:lpstr>
      <vt:lpstr>Дистанционная олимпиада «Старт»</vt:lpstr>
      <vt:lpstr>Конкурс по сказкам Андерсена</vt:lpstr>
      <vt:lpstr>                                     День учителя</vt:lpstr>
      <vt:lpstr>Презентация PowerPoint</vt:lpstr>
      <vt:lpstr>Школьный тур олимпиады по математике </vt:lpstr>
      <vt:lpstr> Итоги школьного тура олимпиады  по математике  1 место – 100% - 75%                                               2 место – 74% - 65%                                                                                       3 место – 64% - 60%  </vt:lpstr>
      <vt:lpstr>Школьный тур олимпиады  по окружающему миру</vt:lpstr>
      <vt:lpstr> Итоги школьного тура олимпиады  по окружающему миру  1 место – 100% - 75%                                                 2 место – 74% - 65%                                                                                          3 место – 64% - 60%  </vt:lpstr>
      <vt:lpstr>Экскурский в ДК п. Великий Октябрь</vt:lpstr>
      <vt:lpstr>Презентация PowerPoint</vt:lpstr>
      <vt:lpstr>Знакомство с библиотекой п. Сосновка</vt:lpstr>
      <vt:lpstr>Знакомство со школьной  библиотекой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7. РАЗНОЕ</vt:lpstr>
      <vt:lpstr>Приложение 1 ( к слайду №4) инструкция к заданиям на слайде №39 (интернет ресурсы)</vt:lpstr>
      <vt:lpstr>Приложение 1 ( к слайду №36)</vt:lpstr>
      <vt:lpstr>Интернет-ресурсы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Ранько</dc:creator>
  <cp:lastModifiedBy>RePack by Diakov</cp:lastModifiedBy>
  <cp:revision>79</cp:revision>
  <dcterms:created xsi:type="dcterms:W3CDTF">2019-08-10T19:30:32Z</dcterms:created>
  <dcterms:modified xsi:type="dcterms:W3CDTF">2020-11-01T08:10:43Z</dcterms:modified>
</cp:coreProperties>
</file>